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7"/>
  </p:notesMasterIdLst>
  <p:sldIdLst>
    <p:sldId id="256" r:id="rId2"/>
    <p:sldId id="257" r:id="rId3"/>
    <p:sldId id="301"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embeddedFontLst>
    <p:embeddedFont>
      <p:font typeface="Old Standard TT" pitchFamily="2" charset="77"/>
      <p:regular r:id="rId48"/>
      <p:bold r:id="rId49"/>
      <p: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B3E00F-EB1E-4917-83E1-59B40A4B5146}">
  <a:tblStyle styleId="{69B3E00F-EB1E-4917-83E1-59B40A4B51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p:cViewPr>
        <p:scale>
          <a:sx n="168" d="100"/>
          <a:sy n="168" d="100"/>
        </p:scale>
        <p:origin x="584" y="1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de48582d89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de48582d89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e48582d89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e48582d89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de48582d89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de48582d89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de48582d89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de48582d8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de48582d89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de48582d89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de48582d89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de48582d89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de48582d89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de48582d89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e48582d89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e48582d89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de48582d89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de48582d89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e48582d89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e48582d89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e48582d8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e48582d8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de48582d89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de48582d89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Итак, мы готовы формально описать постановку стандартной задачи машинного обучения. Пусть дано X большое — множество объектов (например, множество всех ноутбуков) и Y большое — множество возможных значений целевой переменной или, иначе говоря, множество ответов (например, если целевая переменная — стоимость ноутбука, то Y — это множество положительных чисел). Кроме того, есть закономерность y малое — неизвестная функция из множества X в множество Y, которая по ноутбуку определяет его настоящую стоимость.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e48582d89_0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e48582d89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Кроме того, в нашем распоряжении имеется обучающая выборка — подмножество множества X, на котором мы знаем значения функции y(x). Эти известные значения мы будем называть ответами или лейблами.</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e48582d89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de48582d89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solidFill>
                  <a:schemeClr val="dk1"/>
                </a:solidFill>
              </a:rPr>
              <a:t>Наша цель заключается в том, чтобы подобрать алгоритм а: X -&gt; Y, а — который приближает функцию </a:t>
            </a:r>
            <a:r>
              <a:rPr lang="ru" i="1">
                <a:solidFill>
                  <a:schemeClr val="dk1"/>
                </a:solidFill>
              </a:rPr>
              <a:t>y</a:t>
            </a:r>
            <a:r>
              <a:rPr lang="ru">
                <a:solidFill>
                  <a:schemeClr val="dk1"/>
                </a:solidFill>
              </a:rPr>
              <a:t> на некоторой тестовой выборке, которая недоступна в ходе подбора алгоритма. Именно это мы и делали, когда решали задачу предсказания стоимости пятого ноутбука. Здесь в роли обучающей выборки выступали те четыре ноутбука, стоимость которых нам известна. Мы, изучив стоимости этих четырёх ноутбуков, разработали некоторый алгоритм определения стоимости, а затем применили этот алгоритм к пятому ноутбуку.</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ru">
                <a:solidFill>
                  <a:schemeClr val="dk1"/>
                </a:solidFill>
              </a:rPr>
              <a:t>Здесь сразу же отмечу, что недостаточно просто подобрать алгоритм a, который хорошо предсказывает лейблы лишь на обучающей выборке, потому что никто не гарантирует, что на тестовой выборке результат не испортится. Этот вопрос мы ещё обсудим позже.</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e48582d89_0_5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e48582d89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Теперь давайте поговорим о том, как задаются объекты для алгоритма машинного обучения. Каждый объект как правило задаётся своим признаковым описанием — вектором из k чисел, или признаков, имеющих определённый смысл. Например, в случае предсказания стоимости ноутбука признаки — это его технические характеристики: размер операционной памяти, диагональ экрана и так далее. </a:t>
            </a:r>
            <a:endParaRPr/>
          </a:p>
          <a:p>
            <a:pPr marL="0" lvl="0" indent="0" algn="l" rtl="0">
              <a:spcBef>
                <a:spcPts val="0"/>
              </a:spcBef>
              <a:spcAft>
                <a:spcPts val="0"/>
              </a:spcAft>
              <a:buNone/>
            </a:pPr>
            <a:r>
              <a:rPr lang="ru"/>
              <a:t>Если вектора признаков для разных объектов записать друг под другом в строки, то получится матрица из k (количества признаков) строк и ell (количество объектов)  столбцов. Эта матрица называется матрицей “объекты-признаки”. Матрица объекты-признаки — это основной объект, который используют для обучения и применения алгоритмов машинного обучения, и она нам ещё не раз пригодится.</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de48582d89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de48582d89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Признаки в зависимости от их природы могут быть числовыми, бинарными и категориальными. Числовые признаки могут принимать произвольные действительные значения — например, размер экрана. Бинарные признаки могут принимать только значения 0 или 1 (например, есть или нет у ноутбука встроенная SSD-память), а категориальные — произвольные значения из нескольких классов (например, производитель ноутбука).</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de48582d89_0_9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de48582d89_0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Постановка задачи, которую мы только что описали, называется “Обучение с учителем”. Под “учителем”, соответственно, подразумевается обучающая выборка: множество объектов с известными правильными ответами. В зависимости от того, к какому множеству принадлежат лейблы, говорят, что решается задача классификации — в случае, если предсказать необходимо классы объектов, либо задача регрессии — если ответом являются произвольные действительные числа.  Например, стоимость ноутбука может быть произвольным числом, поэтому задача из примера — это задача регрессии. Пример задачи классификации — это задача кредитного скоринга, когда банку нужно принять решение, выдать кредит или нет. В данном случае у нас два класса — “выдать” и “не выдать”, и такая классификация называется бинарной.</a:t>
            </a: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de48582d89_0_9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de48582d89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Разницу между классификацией и регрессией можно показать и на графике. На первой картинке изображены объекты двух классов — плюсики и кружочки. Каждый объект описывается двумя признаками — x_1 и x_2, и на графике такому объекту соответствует точка с координатами (x_1,x_2). Алгоритм классификации проводит прямую между этими двумя классами, разделяя плоскость на две части. В нижней левой полуплоскости ответ алгоритма — это нулевой класс, или кружочек, а в верхней правой — первый класс, или плюс.</a:t>
            </a:r>
            <a:endParaRPr/>
          </a:p>
          <a:p>
            <a:pPr marL="0" lvl="0" indent="0" algn="l" rtl="0">
              <a:spcBef>
                <a:spcPts val="0"/>
              </a:spcBef>
              <a:spcAft>
                <a:spcPts val="0"/>
              </a:spcAft>
              <a:buNone/>
            </a:pPr>
            <a:endParaRPr/>
          </a:p>
          <a:p>
            <a:pPr marL="0" lvl="0" indent="0" algn="l" rtl="0">
              <a:spcBef>
                <a:spcPts val="0"/>
              </a:spcBef>
              <a:spcAft>
                <a:spcPts val="0"/>
              </a:spcAft>
              <a:buNone/>
            </a:pPr>
            <a:r>
              <a:rPr lang="ru"/>
              <a:t>На второй картинке изображено решение задачи регрессии. Каждый объект описывается единственным признаком x— координатой точки по оси абсцисс. Правильные ответы, то есть лейблы, или игреки, отложены по оси ординат. Алгоритм восстанавливает зависимость между y и x в качестве наилучшей прямой, на которую ложатся точки из выборки.</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de48582d89_0_9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de48582d89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Кроме задач обучения с учителем — классификации и регрессии, выделяют также задачи обучения без учителя. Сюда можно отнести кластеризацию — разбиение объектов на группы “близких” между собой, и задачу понижения размерности — то есть сжатия данных с потерей как можно меньшего количества информации. Эти темы останутся за рамками курса.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de48582d89_0_10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de48582d89_0_1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de48582d89_0_7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de48582d89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e48582d8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e48582d8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667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de48582d89_0_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de48582d89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de48582d89_0_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de48582d89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e48582d89_0_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de48582d89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de48582d89_0_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de48582d89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de48582d89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de48582d8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e48582d89_0_8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e48582d89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e48582d89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e48582d89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de48582d8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de48582d8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e48582d89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e48582d89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de48582d89_0_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de48582d89_0_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e48582d89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de48582d8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e48582d89_0_10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e48582d89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de48582d89_0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de48582d89_0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de48582d89_0_10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de48582d89_0_1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de48582d89_0_10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de48582d89_0_1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de48582d89_0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de48582d89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Что ж, мы поговорили об основных понятиях машинного обучения, но пока не обсудили ни одного конкретного алгоритма машинного обучения: как именно будет устроена функция a(x), приближающая искомую зависимость. Один из самых простых алгоритмов машинного обучения — это метод ближайших соседей. Опишем его для задачи классификации, скажем, на три класса. Пусть есть объект тестовой выборки, для которого нужно предсказать его лейбл. Мы исходим из предположения, что объекты, которые описываются похожими векторами признаков, имеют близкие свойства и поэтому с высокой уверенностью можно утверждать, что они принадлежат к одному и тому же классу. Тогда рассмотрим k ближайших соседей объекта x и предскажем класс, который наиболее часто встречался среди его соседей. </a:t>
            </a:r>
            <a:endParaRPr/>
          </a:p>
          <a:p>
            <a:pPr marL="0" lvl="0" indent="0" algn="l" rtl="0">
              <a:spcBef>
                <a:spcPts val="0"/>
              </a:spcBef>
              <a:spcAft>
                <a:spcPts val="0"/>
              </a:spcAft>
              <a:buNone/>
            </a:pPr>
            <a:r>
              <a:rPr lang="ru"/>
              <a:t>Вот такой получился простой алгоритм. Интересен его частный случай — метод одного ближайшего соседа — когда мы относим объект к тому же классу, что и ближайший к нему объект из обучающей выборки.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de48582d89_0_1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de48582d89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de48582d89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de48582d8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de48582d89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de48582d8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de48582d89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de48582d89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de48582d89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de48582d89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e48582d89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e48582d89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0"/>
              </a:spcBef>
              <a:spcAft>
                <a:spcPts val="0"/>
              </a:spcAft>
              <a:buClr>
                <a:schemeClr val="accent1"/>
              </a:buClr>
              <a:buSzPts val="1400"/>
              <a:buChar char="○"/>
              <a:defRPr>
                <a:solidFill>
                  <a:schemeClr val="accent1"/>
                </a:solidFill>
              </a:defRPr>
            </a:lvl2pPr>
            <a:lvl3pPr marL="1371600" lvl="2" indent="-317500">
              <a:spcBef>
                <a:spcPts val="0"/>
              </a:spcBef>
              <a:spcAft>
                <a:spcPts val="0"/>
              </a:spcAft>
              <a:buClr>
                <a:schemeClr val="accent1"/>
              </a:buClr>
              <a:buSzPts val="1400"/>
              <a:buChar char="■"/>
              <a:defRPr>
                <a:solidFill>
                  <a:schemeClr val="accent1"/>
                </a:solidFill>
              </a:defRPr>
            </a:lvl3pPr>
            <a:lvl4pPr marL="1828800" lvl="3" indent="-317500">
              <a:spcBef>
                <a:spcPts val="0"/>
              </a:spcBef>
              <a:spcAft>
                <a:spcPts val="0"/>
              </a:spcAft>
              <a:buClr>
                <a:schemeClr val="accent1"/>
              </a:buClr>
              <a:buSzPts val="1400"/>
              <a:buChar char="●"/>
              <a:defRPr>
                <a:solidFill>
                  <a:schemeClr val="accent1"/>
                </a:solidFill>
              </a:defRPr>
            </a:lvl4pPr>
            <a:lvl5pPr marL="2286000" lvl="4" indent="-317500">
              <a:spcBef>
                <a:spcPts val="0"/>
              </a:spcBef>
              <a:spcAft>
                <a:spcPts val="0"/>
              </a:spcAft>
              <a:buClr>
                <a:schemeClr val="accent1"/>
              </a:buClr>
              <a:buSzPts val="1400"/>
              <a:buChar char="○"/>
              <a:defRPr>
                <a:solidFill>
                  <a:schemeClr val="accent1"/>
                </a:solidFill>
              </a:defRPr>
            </a:lvl5pPr>
            <a:lvl6pPr marL="2743200" lvl="5" indent="-317500">
              <a:spcBef>
                <a:spcPts val="0"/>
              </a:spcBef>
              <a:spcAft>
                <a:spcPts val="0"/>
              </a:spcAft>
              <a:buClr>
                <a:schemeClr val="accent1"/>
              </a:buClr>
              <a:buSzPts val="1400"/>
              <a:buChar char="■"/>
              <a:defRPr>
                <a:solidFill>
                  <a:schemeClr val="accent1"/>
                </a:solidFill>
              </a:defRPr>
            </a:lvl6pPr>
            <a:lvl7pPr marL="3200400" lvl="6" indent="-317500">
              <a:spcBef>
                <a:spcPts val="0"/>
              </a:spcBef>
              <a:spcAft>
                <a:spcPts val="0"/>
              </a:spcAft>
              <a:buClr>
                <a:schemeClr val="accent1"/>
              </a:buClr>
              <a:buSzPts val="1400"/>
              <a:buChar char="●"/>
              <a:defRPr>
                <a:solidFill>
                  <a:schemeClr val="accent1"/>
                </a:solidFill>
              </a:defRPr>
            </a:lvl7pPr>
            <a:lvl8pPr marL="3657600" lvl="7" indent="-317500">
              <a:spcBef>
                <a:spcPts val="0"/>
              </a:spcBef>
              <a:spcAft>
                <a:spcPts val="0"/>
              </a:spcAft>
              <a:buClr>
                <a:schemeClr val="accent1"/>
              </a:buClr>
              <a:buSzPts val="1400"/>
              <a:buChar char="○"/>
              <a:defRPr>
                <a:solidFill>
                  <a:schemeClr val="accent1"/>
                </a:solidFill>
              </a:defRPr>
            </a:lvl8pPr>
            <a:lvl9pPr marL="4114800" lvl="8" indent="-317500">
              <a:spcBef>
                <a:spcPts val="0"/>
              </a:spcBef>
              <a:spcAft>
                <a:spcPts val="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hyperlink" Target="https://ru.wikipedia.org/wiki/%D0%98%D0%BD%D1%82%D0%B5%D0%BB%D0%BB%D0%B5%D0%BA%D1%82" TargetMode="External"/><Relationship Id="rId3" Type="http://schemas.openxmlformats.org/officeDocument/2006/relationships/image" Target="../media/image23.png"/><Relationship Id="rId7" Type="http://schemas.openxmlformats.org/officeDocument/2006/relationships/hyperlink" Target="https://ru.wikipedia.org/wiki/%D0%9C%D0%B0%D1%88%D0%B8%D0%BD%D0%B0"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ru.wikipedia.org/wiki/%D0%A2%D0%B5%D1%85%D0%BD%D0%BE%D0%BB%D0%BE%D0%B3%D0%B8%D1%8F" TargetMode="External"/><Relationship Id="rId5" Type="http://schemas.openxmlformats.org/officeDocument/2006/relationships/hyperlink" Target="https://ru.wikipedia.org/wiki/%D0%9D%D0%B0%D1%83%D0%BA%D0%B0" TargetMode="External"/><Relationship Id="rId4" Type="http://schemas.openxmlformats.org/officeDocument/2006/relationships/image" Target="../media/image24.png"/><Relationship Id="rId9" Type="http://schemas.openxmlformats.org/officeDocument/2006/relationships/hyperlink" Target="https://ru.wikipedia.org/wiki/%D0%9A%D0%BE%D0%BC%D0%BF%D1%8C%D1%8E%D1%82%D0%B5%D1%80%D0%BD%D0%B0%D1%8F_%D0%BF%D1%80%D0%BE%D0%B3%D1%80%D0%B0%D0%BC%D0%BC%D0%B0"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hyperlink" Target="https://medium.com/@tekaround/train-validation-test-set-in-machine-learning-how-to-understand-6cdd98d4a764"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hyperlink" Target="https://medium.com/@tekaround/train-validation-test-set-in-machine-learning-how-to-understand-6cdd98d4a764"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ru" dirty="0"/>
              <a:t>Введение в машинное обучение</a:t>
            </a:r>
            <a:endParaRPr dirty="0"/>
          </a:p>
        </p:txBody>
      </p:sp>
      <p:sp>
        <p:nvSpPr>
          <p:cNvPr id="60" name="Google Shape;60;p1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1"/>
          <p:cNvPicPr preferRelativeResize="0"/>
          <p:nvPr/>
        </p:nvPicPr>
        <p:blipFill>
          <a:blip r:embed="rId3">
            <a:alphaModFix/>
          </a:blip>
          <a:stretch>
            <a:fillRect/>
          </a:stretch>
        </p:blipFill>
        <p:spPr>
          <a:xfrm>
            <a:off x="1499375" y="1057475"/>
            <a:ext cx="6145251" cy="3454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2"/>
          <p:cNvPicPr preferRelativeResize="0"/>
          <p:nvPr/>
        </p:nvPicPr>
        <p:blipFill>
          <a:blip r:embed="rId3">
            <a:alphaModFix/>
          </a:blip>
          <a:stretch>
            <a:fillRect/>
          </a:stretch>
        </p:blipFill>
        <p:spPr>
          <a:xfrm>
            <a:off x="0" y="813288"/>
            <a:ext cx="9143999" cy="35169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3"/>
          <p:cNvPicPr preferRelativeResize="0"/>
          <p:nvPr/>
        </p:nvPicPr>
        <p:blipFill>
          <a:blip r:embed="rId3">
            <a:alphaModFix/>
          </a:blip>
          <a:stretch>
            <a:fillRect/>
          </a:stretch>
        </p:blipFill>
        <p:spPr>
          <a:xfrm>
            <a:off x="2424950" y="2473198"/>
            <a:ext cx="4294099" cy="2395424"/>
          </a:xfrm>
          <a:prstGeom prst="rect">
            <a:avLst/>
          </a:prstGeom>
          <a:noFill/>
          <a:ln>
            <a:noFill/>
          </a:ln>
        </p:spPr>
      </p:pic>
      <p:pic>
        <p:nvPicPr>
          <p:cNvPr id="122" name="Google Shape;122;p23"/>
          <p:cNvPicPr preferRelativeResize="0"/>
          <p:nvPr/>
        </p:nvPicPr>
        <p:blipFill>
          <a:blip r:embed="rId4">
            <a:alphaModFix/>
          </a:blip>
          <a:stretch>
            <a:fillRect/>
          </a:stretch>
        </p:blipFill>
        <p:spPr>
          <a:xfrm>
            <a:off x="1443602" y="252550"/>
            <a:ext cx="6256799" cy="22206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5"/>
          <p:cNvPicPr preferRelativeResize="0"/>
          <p:nvPr/>
        </p:nvPicPr>
        <p:blipFill>
          <a:blip r:embed="rId3">
            <a:alphaModFix/>
          </a:blip>
          <a:stretch>
            <a:fillRect/>
          </a:stretch>
        </p:blipFill>
        <p:spPr>
          <a:xfrm>
            <a:off x="152400" y="361950"/>
            <a:ext cx="8839200" cy="4419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Искусственный интеллект</a:t>
            </a:r>
            <a:endParaRPr/>
          </a:p>
        </p:txBody>
      </p:sp>
      <p:pic>
        <p:nvPicPr>
          <p:cNvPr id="138" name="Google Shape;138;p26"/>
          <p:cNvPicPr preferRelativeResize="0"/>
          <p:nvPr/>
        </p:nvPicPr>
        <p:blipFill>
          <a:blip r:embed="rId3">
            <a:alphaModFix/>
          </a:blip>
          <a:stretch>
            <a:fillRect/>
          </a:stretch>
        </p:blipFill>
        <p:spPr>
          <a:xfrm>
            <a:off x="2840850" y="2176050"/>
            <a:ext cx="6064600" cy="925850"/>
          </a:xfrm>
          <a:prstGeom prst="rect">
            <a:avLst/>
          </a:prstGeom>
          <a:noFill/>
          <a:ln>
            <a:noFill/>
          </a:ln>
        </p:spPr>
      </p:pic>
      <p:pic>
        <p:nvPicPr>
          <p:cNvPr id="139" name="Google Shape;139;p26"/>
          <p:cNvPicPr preferRelativeResize="0"/>
          <p:nvPr/>
        </p:nvPicPr>
        <p:blipFill>
          <a:blip r:embed="rId4">
            <a:alphaModFix/>
          </a:blip>
          <a:stretch>
            <a:fillRect/>
          </a:stretch>
        </p:blipFill>
        <p:spPr>
          <a:xfrm>
            <a:off x="413750" y="1250200"/>
            <a:ext cx="5666450" cy="925850"/>
          </a:xfrm>
          <a:prstGeom prst="rect">
            <a:avLst/>
          </a:prstGeom>
          <a:noFill/>
          <a:ln>
            <a:noFill/>
          </a:ln>
        </p:spPr>
      </p:pic>
      <p:pic>
        <p:nvPicPr>
          <p:cNvPr id="140" name="Google Shape;140;p26"/>
          <p:cNvPicPr preferRelativeResize="0"/>
          <p:nvPr/>
        </p:nvPicPr>
        <p:blipFill>
          <a:blip r:embed="rId5">
            <a:alphaModFix/>
          </a:blip>
          <a:stretch>
            <a:fillRect/>
          </a:stretch>
        </p:blipFill>
        <p:spPr>
          <a:xfrm>
            <a:off x="413750" y="3101900"/>
            <a:ext cx="5666450" cy="979214"/>
          </a:xfrm>
          <a:prstGeom prst="rect">
            <a:avLst/>
          </a:prstGeom>
          <a:noFill/>
          <a:ln>
            <a:noFill/>
          </a:ln>
        </p:spPr>
      </p:pic>
      <p:sp>
        <p:nvSpPr>
          <p:cNvPr id="141" name="Google Shape;141;p26"/>
          <p:cNvSpPr txBox="1"/>
          <p:nvPr/>
        </p:nvSpPr>
        <p:spPr>
          <a:xfrm>
            <a:off x="438750" y="1708275"/>
            <a:ext cx="5376900" cy="6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Искусственный интеллект</a:t>
            </a:r>
            <a:endParaRPr/>
          </a:p>
        </p:txBody>
      </p:sp>
      <p:pic>
        <p:nvPicPr>
          <p:cNvPr id="147" name="Google Shape;147;p27"/>
          <p:cNvPicPr preferRelativeResize="0"/>
          <p:nvPr/>
        </p:nvPicPr>
        <p:blipFill>
          <a:blip r:embed="rId3">
            <a:alphaModFix/>
          </a:blip>
          <a:stretch>
            <a:fillRect/>
          </a:stretch>
        </p:blipFill>
        <p:spPr>
          <a:xfrm>
            <a:off x="2605850" y="1176400"/>
            <a:ext cx="2258351" cy="1702700"/>
          </a:xfrm>
          <a:prstGeom prst="rect">
            <a:avLst/>
          </a:prstGeom>
          <a:noFill/>
          <a:ln>
            <a:noFill/>
          </a:ln>
        </p:spPr>
      </p:pic>
      <p:pic>
        <p:nvPicPr>
          <p:cNvPr id="148" name="Google Shape;148;p27"/>
          <p:cNvPicPr preferRelativeResize="0"/>
          <p:nvPr/>
        </p:nvPicPr>
        <p:blipFill>
          <a:blip r:embed="rId4">
            <a:alphaModFix/>
          </a:blip>
          <a:stretch>
            <a:fillRect/>
          </a:stretch>
        </p:blipFill>
        <p:spPr>
          <a:xfrm>
            <a:off x="4864200" y="1176400"/>
            <a:ext cx="1692600" cy="1702698"/>
          </a:xfrm>
          <a:prstGeom prst="rect">
            <a:avLst/>
          </a:prstGeom>
          <a:noFill/>
          <a:ln>
            <a:noFill/>
          </a:ln>
        </p:spPr>
      </p:pic>
      <p:sp>
        <p:nvSpPr>
          <p:cNvPr id="149" name="Google Shape;149;p27"/>
          <p:cNvSpPr txBox="1"/>
          <p:nvPr/>
        </p:nvSpPr>
        <p:spPr>
          <a:xfrm>
            <a:off x="2473750" y="2959350"/>
            <a:ext cx="23244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
              <a:t>ожидание</a:t>
            </a:r>
            <a:endParaRPr/>
          </a:p>
        </p:txBody>
      </p:sp>
      <p:sp>
        <p:nvSpPr>
          <p:cNvPr id="150" name="Google Shape;150;p27"/>
          <p:cNvSpPr txBox="1"/>
          <p:nvPr/>
        </p:nvSpPr>
        <p:spPr>
          <a:xfrm>
            <a:off x="4653625" y="2922000"/>
            <a:ext cx="23244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
              <a:t>реальность</a:t>
            </a:r>
            <a:endParaRPr/>
          </a:p>
        </p:txBody>
      </p:sp>
      <p:sp>
        <p:nvSpPr>
          <p:cNvPr id="151" name="Google Shape;151;p27"/>
          <p:cNvSpPr txBox="1">
            <a:spLocks noGrp="1"/>
          </p:cNvSpPr>
          <p:nvPr>
            <p:ph type="body" idx="1"/>
          </p:nvPr>
        </p:nvSpPr>
        <p:spPr>
          <a:xfrm>
            <a:off x="311700" y="3338400"/>
            <a:ext cx="8520600" cy="1702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ru"/>
              <a:t>Искусственный интеллект — </a:t>
            </a:r>
            <a:r>
              <a:rPr lang="ru">
                <a:uFill>
                  <a:noFill/>
                </a:uFill>
                <a:hlinkClick r:id="rId5"/>
              </a:rPr>
              <a:t>наука</a:t>
            </a:r>
            <a:r>
              <a:rPr lang="ru"/>
              <a:t> и </a:t>
            </a:r>
            <a:r>
              <a:rPr lang="ru">
                <a:uFill>
                  <a:noFill/>
                </a:uFill>
                <a:hlinkClick r:id="rId6"/>
              </a:rPr>
              <a:t>технология</a:t>
            </a:r>
            <a:r>
              <a:rPr lang="ru"/>
              <a:t> создания интеллектуальных </a:t>
            </a:r>
            <a:r>
              <a:rPr lang="ru">
                <a:uFill>
                  <a:noFill/>
                </a:uFill>
                <a:hlinkClick r:id="rId7"/>
              </a:rPr>
              <a:t>машин</a:t>
            </a:r>
            <a:r>
              <a:rPr lang="ru"/>
              <a:t>, особенно </a:t>
            </a:r>
            <a:r>
              <a:rPr lang="ru">
                <a:uFill>
                  <a:noFill/>
                </a:uFill>
                <a:hlinkClick r:id="rId8"/>
              </a:rPr>
              <a:t>интеллектуальных</a:t>
            </a:r>
            <a:r>
              <a:rPr lang="ru"/>
              <a:t> </a:t>
            </a:r>
            <a:r>
              <a:rPr lang="ru">
                <a:uFill>
                  <a:noFill/>
                </a:uFill>
                <a:hlinkClick r:id="rId9"/>
              </a:rPr>
              <a:t>компьютерных программ</a:t>
            </a:r>
            <a:endParaRPr/>
          </a:p>
          <a:p>
            <a:pPr marL="0" lvl="0" indent="0" algn="l" rtl="0">
              <a:spcBef>
                <a:spcPts val="1200"/>
              </a:spcBef>
              <a:spcAft>
                <a:spcPts val="1200"/>
              </a:spcAft>
              <a:buNone/>
            </a:pPr>
            <a:r>
              <a:rPr lang="ru"/>
              <a:t>Машинное обучение — совокупность алгоритмов, способных обучаться на примерах, и техник разработки таких алгоритмов</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ru" sz="3600"/>
              <a:t>Основные понятия машинного обучения</a:t>
            </a:r>
            <a:endParaRPr sz="3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Пример: оцените стоимость ноутбука</a:t>
            </a:r>
            <a:endParaRPr/>
          </a:p>
          <a:p>
            <a:pPr marL="0" lvl="0" indent="0" algn="l" rtl="0">
              <a:spcBef>
                <a:spcPts val="0"/>
              </a:spcBef>
              <a:spcAft>
                <a:spcPts val="0"/>
              </a:spcAft>
              <a:buNone/>
            </a:pPr>
            <a:endParaRPr/>
          </a:p>
        </p:txBody>
      </p:sp>
      <p:pic>
        <p:nvPicPr>
          <p:cNvPr id="162" name="Google Shape;162;p29"/>
          <p:cNvPicPr preferRelativeResize="0"/>
          <p:nvPr/>
        </p:nvPicPr>
        <p:blipFill rotWithShape="1">
          <a:blip r:embed="rId3">
            <a:alphaModFix/>
          </a:blip>
          <a:srcRect t="19056" b="11188"/>
          <a:stretch/>
        </p:blipFill>
        <p:spPr>
          <a:xfrm>
            <a:off x="1379200" y="1902325"/>
            <a:ext cx="511575" cy="356850"/>
          </a:xfrm>
          <a:prstGeom prst="rect">
            <a:avLst/>
          </a:prstGeom>
          <a:noFill/>
          <a:ln>
            <a:noFill/>
          </a:ln>
        </p:spPr>
      </p:pic>
      <p:graphicFrame>
        <p:nvGraphicFramePr>
          <p:cNvPr id="163" name="Google Shape;163;p29"/>
          <p:cNvGraphicFramePr/>
          <p:nvPr/>
        </p:nvGraphicFramePr>
        <p:xfrm>
          <a:off x="1041750" y="1184888"/>
          <a:ext cx="7060475" cy="640050"/>
        </p:xfrm>
        <a:graphic>
          <a:graphicData uri="http://schemas.openxmlformats.org/drawingml/2006/table">
            <a:tbl>
              <a:tblPr>
                <a:noFill/>
                <a:tableStyleId>{69B3E00F-EB1E-4917-83E1-59B40A4B5146}</a:tableStyleId>
              </a:tblPr>
              <a:tblGrid>
                <a:gridCol w="985925">
                  <a:extLst>
                    <a:ext uri="{9D8B030D-6E8A-4147-A177-3AD203B41FA5}">
                      <a16:colId xmlns:a16="http://schemas.microsoft.com/office/drawing/2014/main" val="20000"/>
                    </a:ext>
                  </a:extLst>
                </a:gridCol>
                <a:gridCol w="6791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1349550">
                  <a:extLst>
                    <a:ext uri="{9D8B030D-6E8A-4147-A177-3AD203B41FA5}">
                      <a16:colId xmlns:a16="http://schemas.microsoft.com/office/drawing/2014/main" val="20003"/>
                    </a:ext>
                  </a:extLst>
                </a:gridCol>
                <a:gridCol w="1256850">
                  <a:extLst>
                    <a:ext uri="{9D8B030D-6E8A-4147-A177-3AD203B41FA5}">
                      <a16:colId xmlns:a16="http://schemas.microsoft.com/office/drawing/2014/main" val="20004"/>
                    </a:ext>
                  </a:extLst>
                </a:gridCol>
                <a:gridCol w="1160450">
                  <a:extLst>
                    <a:ext uri="{9D8B030D-6E8A-4147-A177-3AD203B41FA5}">
                      <a16:colId xmlns:a16="http://schemas.microsoft.com/office/drawing/2014/main" val="20005"/>
                    </a:ext>
                  </a:extLst>
                </a:gridCol>
                <a:gridCol w="1006300">
                  <a:extLst>
                    <a:ext uri="{9D8B030D-6E8A-4147-A177-3AD203B41FA5}">
                      <a16:colId xmlns:a16="http://schemas.microsoft.com/office/drawing/2014/main" val="20006"/>
                    </a:ext>
                  </a:extLst>
                </a:gridCol>
              </a:tblGrid>
              <a:tr h="636625">
                <a:tc>
                  <a:txBody>
                    <a:bodyPr/>
                    <a:lstStyle/>
                    <a:p>
                      <a:pPr marL="0" lvl="0" indent="0" algn="ctr" rtl="0">
                        <a:spcBef>
                          <a:spcPts val="0"/>
                        </a:spcBef>
                        <a:spcAft>
                          <a:spcPts val="0"/>
                        </a:spcAft>
                        <a:buNone/>
                      </a:pPr>
                      <a:endParaRPr sz="1000"/>
                    </a:p>
                  </a:txBody>
                  <a:tcPr marL="91425" marR="91425" marT="91425" marB="91425" anchor="ctr"/>
                </a:tc>
                <a:tc>
                  <a:txBody>
                    <a:bodyPr/>
                    <a:lstStyle/>
                    <a:p>
                      <a:pPr marL="0" lvl="0" indent="0" algn="ctr" rtl="0">
                        <a:spcBef>
                          <a:spcPts val="0"/>
                        </a:spcBef>
                        <a:spcAft>
                          <a:spcPts val="0"/>
                        </a:spcAft>
                        <a:buNone/>
                      </a:pPr>
                      <a:r>
                        <a:rPr lang="ru" sz="1000"/>
                        <a:t>Кол-во ядер</a:t>
                      </a:r>
                      <a:endParaRPr sz="1000"/>
                    </a:p>
                  </a:txBody>
                  <a:tcPr marL="91425" marR="91425" marT="91425" marB="91425" anchor="ctr"/>
                </a:tc>
                <a:tc>
                  <a:txBody>
                    <a:bodyPr/>
                    <a:lstStyle/>
                    <a:p>
                      <a:pPr marL="0" lvl="0" indent="0" algn="ctr" rtl="0">
                        <a:spcBef>
                          <a:spcPts val="0"/>
                        </a:spcBef>
                        <a:spcAft>
                          <a:spcPts val="0"/>
                        </a:spcAft>
                        <a:buNone/>
                      </a:pPr>
                      <a:r>
                        <a:rPr lang="ru" sz="1000"/>
                        <a:t>RAM</a:t>
                      </a:r>
                      <a:endParaRPr sz="1000"/>
                    </a:p>
                    <a:p>
                      <a:pPr marL="0" lvl="0" indent="0" algn="ctr" rtl="0">
                        <a:spcBef>
                          <a:spcPts val="0"/>
                        </a:spcBef>
                        <a:spcAft>
                          <a:spcPts val="0"/>
                        </a:spcAft>
                        <a:buNone/>
                      </a:pPr>
                      <a:r>
                        <a:rPr lang="ru" sz="1000"/>
                        <a:t>(Гб)</a:t>
                      </a:r>
                      <a:endParaRPr sz="1000"/>
                    </a:p>
                  </a:txBody>
                  <a:tcPr marL="91425" marR="91425" marT="91425" marB="91425" anchor="ctr"/>
                </a:tc>
                <a:tc>
                  <a:txBody>
                    <a:bodyPr/>
                    <a:lstStyle/>
                    <a:p>
                      <a:pPr marL="0" lvl="0" indent="0" algn="ctr" rtl="0">
                        <a:spcBef>
                          <a:spcPts val="0"/>
                        </a:spcBef>
                        <a:spcAft>
                          <a:spcPts val="0"/>
                        </a:spcAft>
                        <a:buNone/>
                      </a:pPr>
                      <a:r>
                        <a:rPr lang="ru" sz="1000"/>
                        <a:t>Объем жесткого диска</a:t>
                      </a:r>
                      <a:endParaRPr sz="1000"/>
                    </a:p>
                    <a:p>
                      <a:pPr marL="0" lvl="0" indent="0" algn="ctr" rtl="0">
                        <a:spcBef>
                          <a:spcPts val="0"/>
                        </a:spcBef>
                        <a:spcAft>
                          <a:spcPts val="0"/>
                        </a:spcAft>
                        <a:buNone/>
                      </a:pPr>
                      <a:r>
                        <a:rPr lang="ru" sz="1000"/>
                        <a:t>(ГБ)</a:t>
                      </a:r>
                      <a:endParaRPr sz="1000"/>
                    </a:p>
                  </a:txBody>
                  <a:tcPr marL="91425" marR="91425" marT="91425" marB="91425" anchor="ctr"/>
                </a:tc>
                <a:tc>
                  <a:txBody>
                    <a:bodyPr/>
                    <a:lstStyle/>
                    <a:p>
                      <a:pPr marL="0" lvl="0" indent="0" algn="ctr" rtl="0">
                        <a:spcBef>
                          <a:spcPts val="0"/>
                        </a:spcBef>
                        <a:spcAft>
                          <a:spcPts val="0"/>
                        </a:spcAft>
                        <a:buNone/>
                      </a:pPr>
                      <a:r>
                        <a:rPr lang="ru" sz="1000"/>
                        <a:t>Диагональ/</a:t>
                      </a:r>
                      <a:endParaRPr sz="1000"/>
                    </a:p>
                    <a:p>
                      <a:pPr marL="0" lvl="0" indent="0" algn="ctr" rtl="0">
                        <a:spcBef>
                          <a:spcPts val="0"/>
                        </a:spcBef>
                        <a:spcAft>
                          <a:spcPts val="0"/>
                        </a:spcAft>
                        <a:buNone/>
                      </a:pPr>
                      <a:r>
                        <a:rPr lang="ru" sz="1000"/>
                        <a:t>разрешение</a:t>
                      </a:r>
                      <a:endParaRPr sz="1000"/>
                    </a:p>
                  </a:txBody>
                  <a:tcPr marL="91425" marR="91425" marT="91425" marB="91425" anchor="ctr"/>
                </a:tc>
                <a:tc>
                  <a:txBody>
                    <a:bodyPr/>
                    <a:lstStyle/>
                    <a:p>
                      <a:pPr marL="0" lvl="0" indent="0" algn="ctr" rtl="0">
                        <a:spcBef>
                          <a:spcPts val="0"/>
                        </a:spcBef>
                        <a:spcAft>
                          <a:spcPts val="0"/>
                        </a:spcAft>
                        <a:buNone/>
                      </a:pPr>
                      <a:r>
                        <a:rPr lang="ru" sz="1000"/>
                        <a:t>Работа от аккумулятора</a:t>
                      </a:r>
                      <a:endParaRPr sz="1000"/>
                    </a:p>
                  </a:txBody>
                  <a:tcPr marL="91425" marR="91425" marT="91425" marB="91425" anchor="ctr"/>
                </a:tc>
                <a:tc>
                  <a:txBody>
                    <a:bodyPr/>
                    <a:lstStyle/>
                    <a:p>
                      <a:pPr marL="0" lvl="0" indent="0" algn="ctr" rtl="0">
                        <a:spcBef>
                          <a:spcPts val="0"/>
                        </a:spcBef>
                        <a:spcAft>
                          <a:spcPts val="0"/>
                        </a:spcAft>
                        <a:buNone/>
                      </a:pPr>
                      <a:r>
                        <a:rPr lang="ru" sz="1000"/>
                        <a:t>Цена (руб.)</a:t>
                      </a:r>
                      <a:endParaRPr sz="1000"/>
                    </a:p>
                  </a:txBody>
                  <a:tcPr marL="91425" marR="91425" marT="91425" marB="91425" anchor="ctr"/>
                </a:tc>
                <a:extLst>
                  <a:ext uri="{0D108BD9-81ED-4DB2-BD59-A6C34878D82A}">
                    <a16:rowId xmlns:a16="http://schemas.microsoft.com/office/drawing/2014/main" val="10000"/>
                  </a:ext>
                </a:extLst>
              </a:tr>
            </a:tbl>
          </a:graphicData>
        </a:graphic>
      </p:graphicFrame>
      <p:graphicFrame>
        <p:nvGraphicFramePr>
          <p:cNvPr id="164" name="Google Shape;164;p29"/>
          <p:cNvGraphicFramePr/>
          <p:nvPr/>
        </p:nvGraphicFramePr>
        <p:xfrm>
          <a:off x="1041750" y="1827037"/>
          <a:ext cx="7060475" cy="487650"/>
        </p:xfrm>
        <a:graphic>
          <a:graphicData uri="http://schemas.openxmlformats.org/drawingml/2006/table">
            <a:tbl>
              <a:tblPr>
                <a:noFill/>
                <a:tableStyleId>{69B3E00F-EB1E-4917-83E1-59B40A4B5146}</a:tableStyleId>
              </a:tblPr>
              <a:tblGrid>
                <a:gridCol w="985925">
                  <a:extLst>
                    <a:ext uri="{9D8B030D-6E8A-4147-A177-3AD203B41FA5}">
                      <a16:colId xmlns:a16="http://schemas.microsoft.com/office/drawing/2014/main" val="20000"/>
                    </a:ext>
                  </a:extLst>
                </a:gridCol>
                <a:gridCol w="6791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1349550">
                  <a:extLst>
                    <a:ext uri="{9D8B030D-6E8A-4147-A177-3AD203B41FA5}">
                      <a16:colId xmlns:a16="http://schemas.microsoft.com/office/drawing/2014/main" val="20003"/>
                    </a:ext>
                  </a:extLst>
                </a:gridCol>
                <a:gridCol w="1256850">
                  <a:extLst>
                    <a:ext uri="{9D8B030D-6E8A-4147-A177-3AD203B41FA5}">
                      <a16:colId xmlns:a16="http://schemas.microsoft.com/office/drawing/2014/main" val="20004"/>
                    </a:ext>
                  </a:extLst>
                </a:gridCol>
                <a:gridCol w="1160450">
                  <a:extLst>
                    <a:ext uri="{9D8B030D-6E8A-4147-A177-3AD203B41FA5}">
                      <a16:colId xmlns:a16="http://schemas.microsoft.com/office/drawing/2014/main" val="20005"/>
                    </a:ext>
                  </a:extLst>
                </a:gridCol>
                <a:gridCol w="1006300">
                  <a:extLst>
                    <a:ext uri="{9D8B030D-6E8A-4147-A177-3AD203B41FA5}">
                      <a16:colId xmlns:a16="http://schemas.microsoft.com/office/drawing/2014/main" val="20006"/>
                    </a:ext>
                  </a:extLst>
                </a:gridCol>
              </a:tblGrid>
              <a:tr h="477875">
                <a:tc>
                  <a:txBody>
                    <a:bodyPr/>
                    <a:lstStyle/>
                    <a:p>
                      <a:pPr marL="0" lvl="0" indent="0" algn="l" rtl="0">
                        <a:spcBef>
                          <a:spcPts val="0"/>
                        </a:spcBef>
                        <a:spcAft>
                          <a:spcPts val="0"/>
                        </a:spcAft>
                        <a:buNone/>
                      </a:pPr>
                      <a:r>
                        <a:rPr lang="ru" sz="1000" b="1"/>
                        <a:t>1</a:t>
                      </a:r>
                      <a:endParaRPr sz="1000" b="1"/>
                    </a:p>
                  </a:txBody>
                  <a:tcPr marL="91425" marR="91425" marT="91425" marB="91425" anchor="ctr"/>
                </a:tc>
                <a:tc>
                  <a:txBody>
                    <a:bodyPr/>
                    <a:lstStyle/>
                    <a:p>
                      <a:pPr marL="0" lvl="0" indent="0" algn="ctr" rtl="0">
                        <a:spcBef>
                          <a:spcPts val="0"/>
                        </a:spcBef>
                        <a:spcAft>
                          <a:spcPts val="0"/>
                        </a:spcAft>
                        <a:buNone/>
                      </a:pPr>
                      <a:r>
                        <a:rPr lang="ru" sz="1000" b="1"/>
                        <a:t>4</a:t>
                      </a:r>
                      <a:endParaRPr sz="1000" b="1"/>
                    </a:p>
                  </a:txBody>
                  <a:tcPr marL="91425" marR="91425" marT="91425" marB="91425" anchor="ctr"/>
                </a:tc>
                <a:tc>
                  <a:txBody>
                    <a:bodyPr/>
                    <a:lstStyle/>
                    <a:p>
                      <a:pPr marL="0" lvl="0" indent="0" algn="ctr" rtl="0">
                        <a:spcBef>
                          <a:spcPts val="0"/>
                        </a:spcBef>
                        <a:spcAft>
                          <a:spcPts val="0"/>
                        </a:spcAft>
                        <a:buNone/>
                      </a:pPr>
                      <a:r>
                        <a:rPr lang="ru" sz="1000" b="1"/>
                        <a:t>16</a:t>
                      </a:r>
                      <a:endParaRPr sz="1000" b="1"/>
                    </a:p>
                  </a:txBody>
                  <a:tcPr marL="91425" marR="91425" marT="91425" marB="91425" anchor="ctr"/>
                </a:tc>
                <a:tc>
                  <a:txBody>
                    <a:bodyPr/>
                    <a:lstStyle/>
                    <a:p>
                      <a:pPr marL="0" lvl="0" indent="0" algn="ctr" rtl="0">
                        <a:spcBef>
                          <a:spcPts val="0"/>
                        </a:spcBef>
                        <a:spcAft>
                          <a:spcPts val="0"/>
                        </a:spcAft>
                        <a:buNone/>
                      </a:pPr>
                      <a:r>
                        <a:rPr lang="ru" sz="1000" b="1">
                          <a:solidFill>
                            <a:srgbClr val="000000"/>
                          </a:solidFill>
                        </a:rPr>
                        <a:t>1000 (HDD)+</a:t>
                      </a:r>
                      <a:endParaRPr sz="1000" b="1">
                        <a:solidFill>
                          <a:srgbClr val="000000"/>
                        </a:solidFill>
                      </a:endParaRPr>
                    </a:p>
                    <a:p>
                      <a:pPr marL="0" lvl="0" indent="0" algn="ctr" rtl="0">
                        <a:spcBef>
                          <a:spcPts val="0"/>
                        </a:spcBef>
                        <a:spcAft>
                          <a:spcPts val="0"/>
                        </a:spcAft>
                        <a:buNone/>
                      </a:pPr>
                      <a:r>
                        <a:rPr lang="ru" sz="1000" b="1">
                          <a:solidFill>
                            <a:srgbClr val="000000"/>
                          </a:solidFill>
                        </a:rPr>
                        <a:t>128 (SSD)</a:t>
                      </a:r>
                      <a:endParaRPr sz="1000" b="1"/>
                    </a:p>
                  </a:txBody>
                  <a:tcPr marL="91425" marR="91425" marT="91425" marB="91425" anchor="ctr"/>
                </a:tc>
                <a:tc>
                  <a:txBody>
                    <a:bodyPr/>
                    <a:lstStyle/>
                    <a:p>
                      <a:pPr marL="0" lvl="0" indent="0" algn="ctr" rtl="0">
                        <a:spcBef>
                          <a:spcPts val="0"/>
                        </a:spcBef>
                        <a:spcAft>
                          <a:spcPts val="0"/>
                        </a:spcAft>
                        <a:buClr>
                          <a:srgbClr val="000000"/>
                        </a:buClr>
                        <a:buSzPts val="1100"/>
                        <a:buFont typeface="Arial"/>
                        <a:buNone/>
                      </a:pPr>
                      <a:r>
                        <a:rPr lang="ru" sz="1000" b="1">
                          <a:solidFill>
                            <a:srgbClr val="333333"/>
                          </a:solidFill>
                        </a:rPr>
                        <a:t>17"/1920x1080 пикс.</a:t>
                      </a:r>
                      <a:endParaRPr sz="1000" b="1"/>
                    </a:p>
                  </a:txBody>
                  <a:tcPr marL="91425" marR="91425" marT="91425" marB="91425" anchor="ctr"/>
                </a:tc>
                <a:tc>
                  <a:txBody>
                    <a:bodyPr/>
                    <a:lstStyle/>
                    <a:p>
                      <a:pPr marL="0" lvl="0" indent="0" algn="ctr" rtl="0">
                        <a:spcBef>
                          <a:spcPts val="0"/>
                        </a:spcBef>
                        <a:spcAft>
                          <a:spcPts val="0"/>
                        </a:spcAft>
                        <a:buNone/>
                      </a:pPr>
                      <a:r>
                        <a:rPr lang="ru" sz="1000" b="1">
                          <a:solidFill>
                            <a:srgbClr val="000000"/>
                          </a:solidFill>
                        </a:rPr>
                        <a:t>до 6 часов</a:t>
                      </a:r>
                      <a:endParaRPr sz="1000" b="1"/>
                    </a:p>
                  </a:txBody>
                  <a:tcPr marL="91425" marR="91425" marT="91425" marB="91425" anchor="ctr"/>
                </a:tc>
                <a:tc>
                  <a:txBody>
                    <a:bodyPr/>
                    <a:lstStyle/>
                    <a:p>
                      <a:pPr marL="0" lvl="0" indent="0" algn="ctr" rtl="0">
                        <a:spcBef>
                          <a:spcPts val="0"/>
                        </a:spcBef>
                        <a:spcAft>
                          <a:spcPts val="0"/>
                        </a:spcAft>
                        <a:buNone/>
                      </a:pPr>
                      <a:r>
                        <a:rPr lang="ru" sz="1000" b="1">
                          <a:solidFill>
                            <a:srgbClr val="FF0000"/>
                          </a:solidFill>
                        </a:rPr>
                        <a:t>?</a:t>
                      </a:r>
                      <a:endParaRPr sz="1000" b="1">
                        <a:solidFill>
                          <a:srgbClr val="FF0000"/>
                        </a:solidFill>
                      </a:endParaRPr>
                    </a:p>
                  </a:txBody>
                  <a:tcPr marL="91425" marR="91425" marT="91425" marB="91425" anchor="ctr"/>
                </a:tc>
                <a:extLst>
                  <a:ext uri="{0D108BD9-81ED-4DB2-BD59-A6C34878D82A}">
                    <a16:rowId xmlns:a16="http://schemas.microsoft.com/office/drawing/2014/main" val="10000"/>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Пример: оцените стоимость ноутбука</a:t>
            </a:r>
            <a:endParaRPr/>
          </a:p>
          <a:p>
            <a:pPr marL="0" lvl="0" indent="0" algn="l" rtl="0">
              <a:spcBef>
                <a:spcPts val="0"/>
              </a:spcBef>
              <a:spcAft>
                <a:spcPts val="0"/>
              </a:spcAft>
              <a:buNone/>
            </a:pPr>
            <a:endParaRPr/>
          </a:p>
        </p:txBody>
      </p:sp>
      <p:graphicFrame>
        <p:nvGraphicFramePr>
          <p:cNvPr id="170" name="Google Shape;170;p30"/>
          <p:cNvGraphicFramePr/>
          <p:nvPr/>
        </p:nvGraphicFramePr>
        <p:xfrm>
          <a:off x="1041750" y="2313338"/>
          <a:ext cx="7060475" cy="2103000"/>
        </p:xfrm>
        <a:graphic>
          <a:graphicData uri="http://schemas.openxmlformats.org/drawingml/2006/table">
            <a:tbl>
              <a:tblPr>
                <a:noFill/>
                <a:tableStyleId>{69B3E00F-EB1E-4917-83E1-59B40A4B5146}</a:tableStyleId>
              </a:tblPr>
              <a:tblGrid>
                <a:gridCol w="985925">
                  <a:extLst>
                    <a:ext uri="{9D8B030D-6E8A-4147-A177-3AD203B41FA5}">
                      <a16:colId xmlns:a16="http://schemas.microsoft.com/office/drawing/2014/main" val="20000"/>
                    </a:ext>
                  </a:extLst>
                </a:gridCol>
                <a:gridCol w="6791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1349550">
                  <a:extLst>
                    <a:ext uri="{9D8B030D-6E8A-4147-A177-3AD203B41FA5}">
                      <a16:colId xmlns:a16="http://schemas.microsoft.com/office/drawing/2014/main" val="20003"/>
                    </a:ext>
                  </a:extLst>
                </a:gridCol>
                <a:gridCol w="1256850">
                  <a:extLst>
                    <a:ext uri="{9D8B030D-6E8A-4147-A177-3AD203B41FA5}">
                      <a16:colId xmlns:a16="http://schemas.microsoft.com/office/drawing/2014/main" val="20004"/>
                    </a:ext>
                  </a:extLst>
                </a:gridCol>
                <a:gridCol w="1160450">
                  <a:extLst>
                    <a:ext uri="{9D8B030D-6E8A-4147-A177-3AD203B41FA5}">
                      <a16:colId xmlns:a16="http://schemas.microsoft.com/office/drawing/2014/main" val="20005"/>
                    </a:ext>
                  </a:extLst>
                </a:gridCol>
                <a:gridCol w="1006300">
                  <a:extLst>
                    <a:ext uri="{9D8B030D-6E8A-4147-A177-3AD203B41FA5}">
                      <a16:colId xmlns:a16="http://schemas.microsoft.com/office/drawing/2014/main" val="20006"/>
                    </a:ext>
                  </a:extLst>
                </a:gridCol>
              </a:tblGrid>
              <a:tr h="477875">
                <a:tc>
                  <a:txBody>
                    <a:bodyPr/>
                    <a:lstStyle/>
                    <a:p>
                      <a:pPr marL="0" lvl="0" indent="0" algn="l" rtl="0">
                        <a:spcBef>
                          <a:spcPts val="0"/>
                        </a:spcBef>
                        <a:spcAft>
                          <a:spcPts val="0"/>
                        </a:spcAft>
                        <a:buNone/>
                      </a:pPr>
                      <a:r>
                        <a:rPr lang="ru" sz="1000"/>
                        <a:t>2</a:t>
                      </a:r>
                      <a:endParaRPr sz="1000"/>
                    </a:p>
                  </a:txBody>
                  <a:tcPr marL="91425" marR="91425" marT="91425" marB="91425" anchor="ctr"/>
                </a:tc>
                <a:tc>
                  <a:txBody>
                    <a:bodyPr/>
                    <a:lstStyle/>
                    <a:p>
                      <a:pPr marL="0" lvl="0" indent="0" algn="ctr" rtl="0">
                        <a:spcBef>
                          <a:spcPts val="0"/>
                        </a:spcBef>
                        <a:spcAft>
                          <a:spcPts val="0"/>
                        </a:spcAft>
                        <a:buNone/>
                      </a:pPr>
                      <a:r>
                        <a:rPr lang="ru" sz="1000"/>
                        <a:t>2</a:t>
                      </a:r>
                      <a:endParaRPr sz="1000"/>
                    </a:p>
                  </a:txBody>
                  <a:tcPr marL="91425" marR="91425" marT="91425" marB="91425" anchor="ctr"/>
                </a:tc>
                <a:tc>
                  <a:txBody>
                    <a:bodyPr/>
                    <a:lstStyle/>
                    <a:p>
                      <a:pPr marL="0" lvl="0" indent="0" algn="ctr" rtl="0">
                        <a:spcBef>
                          <a:spcPts val="0"/>
                        </a:spcBef>
                        <a:spcAft>
                          <a:spcPts val="0"/>
                        </a:spcAft>
                        <a:buNone/>
                      </a:pPr>
                      <a:r>
                        <a:rPr lang="ru" sz="1000"/>
                        <a:t>4</a:t>
                      </a:r>
                      <a:endParaRPr sz="1000"/>
                    </a:p>
                  </a:txBody>
                  <a:tcPr marL="91425" marR="91425" marT="91425" marB="91425" anchor="ctr"/>
                </a:tc>
                <a:tc>
                  <a:txBody>
                    <a:bodyPr/>
                    <a:lstStyle/>
                    <a:p>
                      <a:pPr marL="0" lvl="0" indent="0" algn="ctr" rtl="0">
                        <a:spcBef>
                          <a:spcPts val="0"/>
                        </a:spcBef>
                        <a:spcAft>
                          <a:spcPts val="0"/>
                        </a:spcAft>
                        <a:buNone/>
                      </a:pPr>
                      <a:r>
                        <a:rPr lang="ru" sz="1000"/>
                        <a:t>500 (HDD)</a:t>
                      </a:r>
                      <a:endParaRPr sz="1000"/>
                    </a:p>
                  </a:txBody>
                  <a:tcPr marL="91425" marR="91425" marT="91425" marB="91425" anchor="ctr"/>
                </a:tc>
                <a:tc>
                  <a:txBody>
                    <a:bodyPr/>
                    <a:lstStyle/>
                    <a:p>
                      <a:pPr marL="0" lvl="0" indent="0" algn="ctr" rtl="0">
                        <a:spcBef>
                          <a:spcPts val="0"/>
                        </a:spcBef>
                        <a:spcAft>
                          <a:spcPts val="0"/>
                        </a:spcAft>
                        <a:buClr>
                          <a:srgbClr val="000000"/>
                        </a:buClr>
                        <a:buSzPts val="1100"/>
                        <a:buFont typeface="Arial"/>
                        <a:buNone/>
                      </a:pPr>
                      <a:r>
                        <a:rPr lang="ru" sz="1000">
                          <a:solidFill>
                            <a:srgbClr val="333333"/>
                          </a:solidFill>
                        </a:rPr>
                        <a:t>15"/1920x1080 пикс.</a:t>
                      </a:r>
                      <a:endParaRPr sz="1000"/>
                    </a:p>
                  </a:txBody>
                  <a:tcPr marL="91425" marR="91425" marT="91425" marB="91425" anchor="ctr"/>
                </a:tc>
                <a:tc>
                  <a:txBody>
                    <a:bodyPr/>
                    <a:lstStyle/>
                    <a:p>
                      <a:pPr marL="0" lvl="0" indent="0" algn="ctr" rtl="0">
                        <a:spcBef>
                          <a:spcPts val="0"/>
                        </a:spcBef>
                        <a:spcAft>
                          <a:spcPts val="0"/>
                        </a:spcAft>
                        <a:buNone/>
                      </a:pPr>
                      <a:r>
                        <a:rPr lang="ru" sz="1000"/>
                        <a:t>до 5 часов</a:t>
                      </a:r>
                      <a:endParaRPr sz="1000"/>
                    </a:p>
                  </a:txBody>
                  <a:tcPr marL="91425" marR="91425" marT="91425" marB="91425" anchor="ctr"/>
                </a:tc>
                <a:tc>
                  <a:txBody>
                    <a:bodyPr/>
                    <a:lstStyle/>
                    <a:p>
                      <a:pPr marL="0" lvl="0" indent="0" algn="ctr" rtl="0">
                        <a:spcBef>
                          <a:spcPts val="0"/>
                        </a:spcBef>
                        <a:spcAft>
                          <a:spcPts val="0"/>
                        </a:spcAft>
                        <a:buNone/>
                      </a:pPr>
                      <a:r>
                        <a:rPr lang="ru" sz="1000"/>
                        <a:t>31 490</a:t>
                      </a:r>
                      <a:endParaRPr sz="1000"/>
                    </a:p>
                  </a:txBody>
                  <a:tcPr marL="91425" marR="91425" marT="91425" marB="91425" anchor="ctr"/>
                </a:tc>
                <a:extLst>
                  <a:ext uri="{0D108BD9-81ED-4DB2-BD59-A6C34878D82A}">
                    <a16:rowId xmlns:a16="http://schemas.microsoft.com/office/drawing/2014/main" val="10000"/>
                  </a:ext>
                </a:extLst>
              </a:tr>
              <a:tr h="461175">
                <a:tc>
                  <a:txBody>
                    <a:bodyPr/>
                    <a:lstStyle/>
                    <a:p>
                      <a:pPr marL="0" lvl="0" indent="0" algn="l" rtl="0">
                        <a:spcBef>
                          <a:spcPts val="0"/>
                        </a:spcBef>
                        <a:spcAft>
                          <a:spcPts val="0"/>
                        </a:spcAft>
                        <a:buNone/>
                      </a:pPr>
                      <a:r>
                        <a:rPr lang="ru" sz="1000"/>
                        <a:t>3</a:t>
                      </a:r>
                      <a:endParaRPr sz="1000"/>
                    </a:p>
                  </a:txBody>
                  <a:tcPr marL="91425" marR="91425" marT="91425" marB="91425" anchor="ctr"/>
                </a:tc>
                <a:tc>
                  <a:txBody>
                    <a:bodyPr/>
                    <a:lstStyle/>
                    <a:p>
                      <a:pPr marL="0" lvl="0" indent="0" algn="ctr" rtl="0">
                        <a:spcBef>
                          <a:spcPts val="0"/>
                        </a:spcBef>
                        <a:spcAft>
                          <a:spcPts val="0"/>
                        </a:spcAft>
                        <a:buNone/>
                      </a:pPr>
                      <a:r>
                        <a:rPr lang="ru" sz="1000"/>
                        <a:t>4</a:t>
                      </a:r>
                      <a:endParaRPr sz="1000"/>
                    </a:p>
                  </a:txBody>
                  <a:tcPr marL="91425" marR="91425" marT="91425" marB="91425" anchor="ctr"/>
                </a:tc>
                <a:tc>
                  <a:txBody>
                    <a:bodyPr/>
                    <a:lstStyle/>
                    <a:p>
                      <a:pPr marL="0" lvl="0" indent="0" algn="ctr" rtl="0">
                        <a:spcBef>
                          <a:spcPts val="0"/>
                        </a:spcBef>
                        <a:spcAft>
                          <a:spcPts val="0"/>
                        </a:spcAft>
                        <a:buNone/>
                      </a:pPr>
                      <a:r>
                        <a:rPr lang="ru" sz="1000"/>
                        <a:t>8</a:t>
                      </a:r>
                      <a:endParaRPr sz="1000"/>
                    </a:p>
                  </a:txBody>
                  <a:tcPr marL="91425" marR="91425" marT="91425" marB="91425" anchor="ctr"/>
                </a:tc>
                <a:tc>
                  <a:txBody>
                    <a:bodyPr/>
                    <a:lstStyle/>
                    <a:p>
                      <a:pPr marL="0" lvl="0" indent="0" algn="ctr" rtl="0">
                        <a:spcBef>
                          <a:spcPts val="0"/>
                        </a:spcBef>
                        <a:spcAft>
                          <a:spcPts val="0"/>
                        </a:spcAft>
                        <a:buNone/>
                      </a:pPr>
                      <a:r>
                        <a:rPr lang="ru" sz="1000"/>
                        <a:t>256 (SSD)</a:t>
                      </a:r>
                      <a:endParaRPr sz="1000"/>
                    </a:p>
                  </a:txBody>
                  <a:tcPr marL="91425" marR="91425" marT="91425" marB="91425" anchor="ctr"/>
                </a:tc>
                <a:tc>
                  <a:txBody>
                    <a:bodyPr/>
                    <a:lstStyle/>
                    <a:p>
                      <a:pPr marL="0" lvl="0" indent="0" algn="ctr" rtl="0">
                        <a:spcBef>
                          <a:spcPts val="0"/>
                        </a:spcBef>
                        <a:spcAft>
                          <a:spcPts val="0"/>
                        </a:spcAft>
                        <a:buNone/>
                      </a:pPr>
                      <a:r>
                        <a:rPr lang="ru" sz="1000">
                          <a:solidFill>
                            <a:srgbClr val="333333"/>
                          </a:solidFill>
                        </a:rPr>
                        <a:t>14"/1920x1080 пикс.</a:t>
                      </a:r>
                      <a:endParaRPr sz="1000"/>
                    </a:p>
                  </a:txBody>
                  <a:tcPr marL="91425" marR="91425" marT="91425" marB="91425" anchor="ctr"/>
                </a:tc>
                <a:tc>
                  <a:txBody>
                    <a:bodyPr/>
                    <a:lstStyle/>
                    <a:p>
                      <a:pPr marL="0" lvl="0" indent="0" algn="ctr" rtl="0">
                        <a:spcBef>
                          <a:spcPts val="0"/>
                        </a:spcBef>
                        <a:spcAft>
                          <a:spcPts val="0"/>
                        </a:spcAft>
                        <a:buClr>
                          <a:srgbClr val="000000"/>
                        </a:buClr>
                        <a:buSzPts val="1100"/>
                        <a:buFont typeface="Arial"/>
                        <a:buNone/>
                      </a:pPr>
                      <a:r>
                        <a:rPr lang="ru" sz="1000">
                          <a:solidFill>
                            <a:srgbClr val="333333"/>
                          </a:solidFill>
                        </a:rPr>
                        <a:t>до 12 часов</a:t>
                      </a:r>
                      <a:endParaRPr sz="1000"/>
                    </a:p>
                  </a:txBody>
                  <a:tcPr marL="91425" marR="91425" marT="91425" marB="91425" anchor="ctr"/>
                </a:tc>
                <a:tc>
                  <a:txBody>
                    <a:bodyPr/>
                    <a:lstStyle/>
                    <a:p>
                      <a:pPr marL="0" lvl="0" indent="0" algn="ctr" rtl="0">
                        <a:spcBef>
                          <a:spcPts val="0"/>
                        </a:spcBef>
                        <a:spcAft>
                          <a:spcPts val="0"/>
                        </a:spcAft>
                        <a:buNone/>
                      </a:pPr>
                      <a:r>
                        <a:rPr lang="ru" sz="1000">
                          <a:solidFill>
                            <a:srgbClr val="333333"/>
                          </a:solidFill>
                        </a:rPr>
                        <a:t>60 990</a:t>
                      </a:r>
                      <a:endParaRPr sz="1000">
                        <a:solidFill>
                          <a:srgbClr val="333333"/>
                        </a:solidFill>
                      </a:endParaRPr>
                    </a:p>
                  </a:txBody>
                  <a:tcPr marL="91425" marR="91425" marT="91425" marB="91425" anchor="ctr"/>
                </a:tc>
                <a:extLst>
                  <a:ext uri="{0D108BD9-81ED-4DB2-BD59-A6C34878D82A}">
                    <a16:rowId xmlns:a16="http://schemas.microsoft.com/office/drawing/2014/main" val="10001"/>
                  </a:ext>
                </a:extLst>
              </a:tr>
              <a:tr h="619900">
                <a:tc>
                  <a:txBody>
                    <a:bodyPr/>
                    <a:lstStyle/>
                    <a:p>
                      <a:pPr marL="0" lvl="0" indent="0" algn="l" rtl="0">
                        <a:spcBef>
                          <a:spcPts val="0"/>
                        </a:spcBef>
                        <a:spcAft>
                          <a:spcPts val="0"/>
                        </a:spcAft>
                        <a:buNone/>
                      </a:pPr>
                      <a:r>
                        <a:rPr lang="ru" sz="1000"/>
                        <a:t>4</a:t>
                      </a:r>
                      <a:endParaRPr sz="1000"/>
                    </a:p>
                  </a:txBody>
                  <a:tcPr marL="91425" marR="91425" marT="91425" marB="91425" anchor="ctr"/>
                </a:tc>
                <a:tc>
                  <a:txBody>
                    <a:bodyPr/>
                    <a:lstStyle/>
                    <a:p>
                      <a:pPr marL="0" lvl="0" indent="0" algn="ctr" rtl="0">
                        <a:spcBef>
                          <a:spcPts val="0"/>
                        </a:spcBef>
                        <a:spcAft>
                          <a:spcPts val="0"/>
                        </a:spcAft>
                        <a:buNone/>
                      </a:pPr>
                      <a:r>
                        <a:rPr lang="ru" sz="1000"/>
                        <a:t>4</a:t>
                      </a:r>
                      <a:endParaRPr sz="1000"/>
                    </a:p>
                  </a:txBody>
                  <a:tcPr marL="91425" marR="91425" marT="91425" marB="91425" anchor="ctr"/>
                </a:tc>
                <a:tc>
                  <a:txBody>
                    <a:bodyPr/>
                    <a:lstStyle/>
                    <a:p>
                      <a:pPr marL="0" lvl="0" indent="0" algn="ctr" rtl="0">
                        <a:spcBef>
                          <a:spcPts val="0"/>
                        </a:spcBef>
                        <a:spcAft>
                          <a:spcPts val="0"/>
                        </a:spcAft>
                        <a:buNone/>
                      </a:pPr>
                      <a:r>
                        <a:rPr lang="ru" sz="1000"/>
                        <a:t>16</a:t>
                      </a:r>
                      <a:endParaRPr sz="1000"/>
                    </a:p>
                  </a:txBody>
                  <a:tcPr marL="91425" marR="91425" marT="91425" marB="91425" anchor="ctr"/>
                </a:tc>
                <a:tc>
                  <a:txBody>
                    <a:bodyPr/>
                    <a:lstStyle/>
                    <a:p>
                      <a:pPr marL="0" lvl="0" indent="0" algn="ctr" rtl="0">
                        <a:spcBef>
                          <a:spcPts val="0"/>
                        </a:spcBef>
                        <a:spcAft>
                          <a:spcPts val="0"/>
                        </a:spcAft>
                        <a:buNone/>
                      </a:pPr>
                      <a:r>
                        <a:rPr lang="ru" sz="1000"/>
                        <a:t>1000 (HDD)</a:t>
                      </a:r>
                      <a:endParaRPr sz="1000"/>
                    </a:p>
                  </a:txBody>
                  <a:tcPr marL="91425" marR="91425" marT="91425" marB="91425" anchor="ctr"/>
                </a:tc>
                <a:tc>
                  <a:txBody>
                    <a:bodyPr/>
                    <a:lstStyle/>
                    <a:p>
                      <a:pPr marL="0" lvl="0" indent="0" algn="ctr" rtl="0">
                        <a:spcBef>
                          <a:spcPts val="0"/>
                        </a:spcBef>
                        <a:spcAft>
                          <a:spcPts val="0"/>
                        </a:spcAft>
                        <a:buClr>
                          <a:srgbClr val="000000"/>
                        </a:buClr>
                        <a:buSzPts val="1100"/>
                        <a:buFont typeface="Arial"/>
                        <a:buNone/>
                      </a:pPr>
                      <a:r>
                        <a:rPr lang="ru" sz="1000">
                          <a:solidFill>
                            <a:srgbClr val="333333"/>
                          </a:solidFill>
                        </a:rPr>
                        <a:t>17"/1920x1080 пикс.</a:t>
                      </a:r>
                      <a:endParaRPr sz="1000">
                        <a:solidFill>
                          <a:srgbClr val="000000"/>
                        </a:solidFill>
                      </a:endParaRPr>
                    </a:p>
                    <a:p>
                      <a:pPr marL="0" lvl="0" indent="0" algn="ctr" rtl="0">
                        <a:spcBef>
                          <a:spcPts val="0"/>
                        </a:spcBef>
                        <a:spcAft>
                          <a:spcPts val="0"/>
                        </a:spcAft>
                        <a:buNone/>
                      </a:pPr>
                      <a:endParaRPr sz="1000"/>
                    </a:p>
                  </a:txBody>
                  <a:tcPr marL="91425" marR="91425" marT="91425" marB="91425" anchor="ctr"/>
                </a:tc>
                <a:tc>
                  <a:txBody>
                    <a:bodyPr/>
                    <a:lstStyle/>
                    <a:p>
                      <a:pPr marL="0" lvl="0" indent="0" algn="ctr" rtl="0">
                        <a:spcBef>
                          <a:spcPts val="0"/>
                        </a:spcBef>
                        <a:spcAft>
                          <a:spcPts val="0"/>
                        </a:spcAft>
                        <a:buNone/>
                      </a:pPr>
                      <a:r>
                        <a:rPr lang="ru" sz="1000"/>
                        <a:t>до 3 часов</a:t>
                      </a:r>
                      <a:endParaRPr sz="1000"/>
                    </a:p>
                  </a:txBody>
                  <a:tcPr marL="91425" marR="91425" marT="91425" marB="91425" anchor="ctr"/>
                </a:tc>
                <a:tc>
                  <a:txBody>
                    <a:bodyPr/>
                    <a:lstStyle/>
                    <a:p>
                      <a:pPr marL="0" lvl="0" indent="0" algn="ctr" rtl="0">
                        <a:spcBef>
                          <a:spcPts val="0"/>
                        </a:spcBef>
                        <a:spcAft>
                          <a:spcPts val="0"/>
                        </a:spcAft>
                        <a:buNone/>
                      </a:pPr>
                      <a:r>
                        <a:rPr lang="ru" sz="1000"/>
                        <a:t>65 990</a:t>
                      </a:r>
                      <a:endParaRPr sz="1000"/>
                    </a:p>
                  </a:txBody>
                  <a:tcPr marL="91425" marR="91425" marT="91425" marB="91425" anchor="ctr"/>
                </a:tc>
                <a:extLst>
                  <a:ext uri="{0D108BD9-81ED-4DB2-BD59-A6C34878D82A}">
                    <a16:rowId xmlns:a16="http://schemas.microsoft.com/office/drawing/2014/main" val="10002"/>
                  </a:ext>
                </a:extLst>
              </a:tr>
              <a:tr h="477875">
                <a:tc>
                  <a:txBody>
                    <a:bodyPr/>
                    <a:lstStyle/>
                    <a:p>
                      <a:pPr marL="0" lvl="0" indent="0" algn="l" rtl="0">
                        <a:spcBef>
                          <a:spcPts val="0"/>
                        </a:spcBef>
                        <a:spcAft>
                          <a:spcPts val="0"/>
                        </a:spcAft>
                        <a:buNone/>
                      </a:pPr>
                      <a:r>
                        <a:rPr lang="ru" sz="1000"/>
                        <a:t>5</a:t>
                      </a:r>
                      <a:endParaRPr sz="1000"/>
                    </a:p>
                  </a:txBody>
                  <a:tcPr marL="91425" marR="91425" marT="91425" marB="91425" anchor="ctr"/>
                </a:tc>
                <a:tc>
                  <a:txBody>
                    <a:bodyPr/>
                    <a:lstStyle/>
                    <a:p>
                      <a:pPr marL="0" lvl="0" indent="0" algn="ctr" rtl="0">
                        <a:spcBef>
                          <a:spcPts val="0"/>
                        </a:spcBef>
                        <a:spcAft>
                          <a:spcPts val="0"/>
                        </a:spcAft>
                        <a:buNone/>
                      </a:pPr>
                      <a:r>
                        <a:rPr lang="ru" sz="1000"/>
                        <a:t>8</a:t>
                      </a:r>
                      <a:endParaRPr sz="1000"/>
                    </a:p>
                  </a:txBody>
                  <a:tcPr marL="91425" marR="91425" marT="91425" marB="91425" anchor="ctr"/>
                </a:tc>
                <a:tc>
                  <a:txBody>
                    <a:bodyPr/>
                    <a:lstStyle/>
                    <a:p>
                      <a:pPr marL="0" lvl="0" indent="0" algn="ctr" rtl="0">
                        <a:spcBef>
                          <a:spcPts val="0"/>
                        </a:spcBef>
                        <a:spcAft>
                          <a:spcPts val="0"/>
                        </a:spcAft>
                        <a:buNone/>
                      </a:pPr>
                      <a:r>
                        <a:rPr lang="ru" sz="1000"/>
                        <a:t>16</a:t>
                      </a:r>
                      <a:endParaRPr sz="1000"/>
                    </a:p>
                  </a:txBody>
                  <a:tcPr marL="91425" marR="91425" marT="91425" marB="91425" anchor="ctr"/>
                </a:tc>
                <a:tc>
                  <a:txBody>
                    <a:bodyPr/>
                    <a:lstStyle/>
                    <a:p>
                      <a:pPr marL="0" lvl="0" indent="0" algn="ctr" rtl="0">
                        <a:spcBef>
                          <a:spcPts val="0"/>
                        </a:spcBef>
                        <a:spcAft>
                          <a:spcPts val="0"/>
                        </a:spcAft>
                        <a:buNone/>
                      </a:pPr>
                      <a:r>
                        <a:rPr lang="ru" sz="1000">
                          <a:solidFill>
                            <a:srgbClr val="000000"/>
                          </a:solidFill>
                        </a:rPr>
                        <a:t>1000 (HDD) +</a:t>
                      </a:r>
                      <a:endParaRPr sz="1000">
                        <a:solidFill>
                          <a:srgbClr val="000000"/>
                        </a:solidFill>
                      </a:endParaRPr>
                    </a:p>
                    <a:p>
                      <a:pPr marL="0" lvl="0" indent="0" algn="ctr" rtl="0">
                        <a:spcBef>
                          <a:spcPts val="0"/>
                        </a:spcBef>
                        <a:spcAft>
                          <a:spcPts val="0"/>
                        </a:spcAft>
                        <a:buNone/>
                      </a:pPr>
                      <a:r>
                        <a:rPr lang="ru" sz="1000"/>
                        <a:t>256 (SSD) </a:t>
                      </a:r>
                      <a:endParaRPr sz="1000"/>
                    </a:p>
                  </a:txBody>
                  <a:tcPr marL="91425" marR="91425" marT="91425" marB="91425" anchor="ctr"/>
                </a:tc>
                <a:tc>
                  <a:txBody>
                    <a:bodyPr/>
                    <a:lstStyle/>
                    <a:p>
                      <a:pPr marL="0" lvl="0" indent="0" algn="ctr" rtl="0">
                        <a:spcBef>
                          <a:spcPts val="0"/>
                        </a:spcBef>
                        <a:spcAft>
                          <a:spcPts val="0"/>
                        </a:spcAft>
                        <a:buNone/>
                      </a:pPr>
                      <a:r>
                        <a:rPr lang="ru" sz="1000">
                          <a:solidFill>
                            <a:srgbClr val="333333"/>
                          </a:solidFill>
                        </a:rPr>
                        <a:t>17"/1920x1080 пикс.</a:t>
                      </a:r>
                      <a:endParaRPr sz="1000"/>
                    </a:p>
                  </a:txBody>
                  <a:tcPr marL="91425" marR="91425" marT="91425" marB="91425" anchor="ctr"/>
                </a:tc>
                <a:tc>
                  <a:txBody>
                    <a:bodyPr/>
                    <a:lstStyle/>
                    <a:p>
                      <a:pPr marL="0" lvl="0" indent="0" algn="ctr" rtl="0">
                        <a:spcBef>
                          <a:spcPts val="0"/>
                        </a:spcBef>
                        <a:spcAft>
                          <a:spcPts val="0"/>
                        </a:spcAft>
                        <a:buNone/>
                      </a:pPr>
                      <a:r>
                        <a:rPr lang="ru" sz="1000"/>
                        <a:t>до 11 часов</a:t>
                      </a:r>
                      <a:endParaRPr sz="1000"/>
                    </a:p>
                  </a:txBody>
                  <a:tcPr marL="91425" marR="91425" marT="91425" marB="91425" anchor="ctr"/>
                </a:tc>
                <a:tc>
                  <a:txBody>
                    <a:bodyPr/>
                    <a:lstStyle/>
                    <a:p>
                      <a:pPr marL="0" lvl="0" indent="0" algn="ctr" rtl="0">
                        <a:spcBef>
                          <a:spcPts val="0"/>
                        </a:spcBef>
                        <a:spcAft>
                          <a:spcPts val="0"/>
                        </a:spcAft>
                        <a:buNone/>
                      </a:pPr>
                      <a:r>
                        <a:rPr lang="ru" sz="1000"/>
                        <a:t>109 990</a:t>
                      </a:r>
                      <a:endParaRPr sz="1000"/>
                    </a:p>
                  </a:txBody>
                  <a:tcPr marL="91425" marR="91425" marT="91425" marB="91425" anchor="ctr"/>
                </a:tc>
                <a:extLst>
                  <a:ext uri="{0D108BD9-81ED-4DB2-BD59-A6C34878D82A}">
                    <a16:rowId xmlns:a16="http://schemas.microsoft.com/office/drawing/2014/main" val="10003"/>
                  </a:ext>
                </a:extLst>
              </a:tr>
            </a:tbl>
          </a:graphicData>
        </a:graphic>
      </p:graphicFrame>
      <p:pic>
        <p:nvPicPr>
          <p:cNvPr id="171" name="Google Shape;171;p30"/>
          <p:cNvPicPr preferRelativeResize="0"/>
          <p:nvPr/>
        </p:nvPicPr>
        <p:blipFill>
          <a:blip r:embed="rId3">
            <a:alphaModFix/>
          </a:blip>
          <a:stretch>
            <a:fillRect/>
          </a:stretch>
        </p:blipFill>
        <p:spPr>
          <a:xfrm>
            <a:off x="1349949" y="2916525"/>
            <a:ext cx="570050" cy="356850"/>
          </a:xfrm>
          <a:prstGeom prst="rect">
            <a:avLst/>
          </a:prstGeom>
          <a:noFill/>
          <a:ln>
            <a:noFill/>
          </a:ln>
        </p:spPr>
      </p:pic>
      <p:pic>
        <p:nvPicPr>
          <p:cNvPr id="172" name="Google Shape;172;p30"/>
          <p:cNvPicPr preferRelativeResize="0"/>
          <p:nvPr/>
        </p:nvPicPr>
        <p:blipFill rotWithShape="1">
          <a:blip r:embed="rId4">
            <a:alphaModFix/>
          </a:blip>
          <a:srcRect t="13165" b="14418"/>
          <a:stretch/>
        </p:blipFill>
        <p:spPr>
          <a:xfrm>
            <a:off x="1349950" y="3423625"/>
            <a:ext cx="570050" cy="420421"/>
          </a:xfrm>
          <a:prstGeom prst="rect">
            <a:avLst/>
          </a:prstGeom>
          <a:noFill/>
          <a:ln>
            <a:noFill/>
          </a:ln>
        </p:spPr>
      </p:pic>
      <p:pic>
        <p:nvPicPr>
          <p:cNvPr id="173" name="Google Shape;173;p30"/>
          <p:cNvPicPr preferRelativeResize="0"/>
          <p:nvPr/>
        </p:nvPicPr>
        <p:blipFill rotWithShape="1">
          <a:blip r:embed="rId5">
            <a:alphaModFix/>
          </a:blip>
          <a:srcRect t="13461" b="11163"/>
          <a:stretch/>
        </p:blipFill>
        <p:spPr>
          <a:xfrm>
            <a:off x="1398275" y="2409430"/>
            <a:ext cx="473400" cy="356845"/>
          </a:xfrm>
          <a:prstGeom prst="rect">
            <a:avLst/>
          </a:prstGeom>
          <a:noFill/>
          <a:ln>
            <a:noFill/>
          </a:ln>
        </p:spPr>
      </p:pic>
      <p:pic>
        <p:nvPicPr>
          <p:cNvPr id="174" name="Google Shape;174;p30"/>
          <p:cNvPicPr preferRelativeResize="0"/>
          <p:nvPr/>
        </p:nvPicPr>
        <p:blipFill rotWithShape="1">
          <a:blip r:embed="rId6">
            <a:alphaModFix/>
          </a:blip>
          <a:srcRect b="15211"/>
          <a:stretch/>
        </p:blipFill>
        <p:spPr>
          <a:xfrm>
            <a:off x="1379188" y="3994288"/>
            <a:ext cx="511575" cy="433775"/>
          </a:xfrm>
          <a:prstGeom prst="rect">
            <a:avLst/>
          </a:prstGeom>
          <a:noFill/>
          <a:ln>
            <a:noFill/>
          </a:ln>
        </p:spPr>
      </p:pic>
      <p:pic>
        <p:nvPicPr>
          <p:cNvPr id="175" name="Google Shape;175;p30"/>
          <p:cNvPicPr preferRelativeResize="0"/>
          <p:nvPr/>
        </p:nvPicPr>
        <p:blipFill rotWithShape="1">
          <a:blip r:embed="rId7">
            <a:alphaModFix/>
          </a:blip>
          <a:srcRect t="19056" b="11188"/>
          <a:stretch/>
        </p:blipFill>
        <p:spPr>
          <a:xfrm>
            <a:off x="1379200" y="1902325"/>
            <a:ext cx="511575" cy="356850"/>
          </a:xfrm>
          <a:prstGeom prst="rect">
            <a:avLst/>
          </a:prstGeom>
          <a:noFill/>
          <a:ln>
            <a:noFill/>
          </a:ln>
        </p:spPr>
      </p:pic>
      <p:graphicFrame>
        <p:nvGraphicFramePr>
          <p:cNvPr id="176" name="Google Shape;176;p30"/>
          <p:cNvGraphicFramePr/>
          <p:nvPr/>
        </p:nvGraphicFramePr>
        <p:xfrm>
          <a:off x="1041750" y="1184888"/>
          <a:ext cx="7060475" cy="640050"/>
        </p:xfrm>
        <a:graphic>
          <a:graphicData uri="http://schemas.openxmlformats.org/drawingml/2006/table">
            <a:tbl>
              <a:tblPr>
                <a:noFill/>
                <a:tableStyleId>{69B3E00F-EB1E-4917-83E1-59B40A4B5146}</a:tableStyleId>
              </a:tblPr>
              <a:tblGrid>
                <a:gridCol w="985925">
                  <a:extLst>
                    <a:ext uri="{9D8B030D-6E8A-4147-A177-3AD203B41FA5}">
                      <a16:colId xmlns:a16="http://schemas.microsoft.com/office/drawing/2014/main" val="20000"/>
                    </a:ext>
                  </a:extLst>
                </a:gridCol>
                <a:gridCol w="6791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1349550">
                  <a:extLst>
                    <a:ext uri="{9D8B030D-6E8A-4147-A177-3AD203B41FA5}">
                      <a16:colId xmlns:a16="http://schemas.microsoft.com/office/drawing/2014/main" val="20003"/>
                    </a:ext>
                  </a:extLst>
                </a:gridCol>
                <a:gridCol w="1256850">
                  <a:extLst>
                    <a:ext uri="{9D8B030D-6E8A-4147-A177-3AD203B41FA5}">
                      <a16:colId xmlns:a16="http://schemas.microsoft.com/office/drawing/2014/main" val="20004"/>
                    </a:ext>
                  </a:extLst>
                </a:gridCol>
                <a:gridCol w="1160450">
                  <a:extLst>
                    <a:ext uri="{9D8B030D-6E8A-4147-A177-3AD203B41FA5}">
                      <a16:colId xmlns:a16="http://schemas.microsoft.com/office/drawing/2014/main" val="20005"/>
                    </a:ext>
                  </a:extLst>
                </a:gridCol>
                <a:gridCol w="1006300">
                  <a:extLst>
                    <a:ext uri="{9D8B030D-6E8A-4147-A177-3AD203B41FA5}">
                      <a16:colId xmlns:a16="http://schemas.microsoft.com/office/drawing/2014/main" val="20006"/>
                    </a:ext>
                  </a:extLst>
                </a:gridCol>
              </a:tblGrid>
              <a:tr h="636625">
                <a:tc>
                  <a:txBody>
                    <a:bodyPr/>
                    <a:lstStyle/>
                    <a:p>
                      <a:pPr marL="0" lvl="0" indent="0" algn="ctr" rtl="0">
                        <a:spcBef>
                          <a:spcPts val="0"/>
                        </a:spcBef>
                        <a:spcAft>
                          <a:spcPts val="0"/>
                        </a:spcAft>
                        <a:buNone/>
                      </a:pPr>
                      <a:endParaRPr sz="1000"/>
                    </a:p>
                  </a:txBody>
                  <a:tcPr marL="91425" marR="91425" marT="91425" marB="91425" anchor="ctr"/>
                </a:tc>
                <a:tc>
                  <a:txBody>
                    <a:bodyPr/>
                    <a:lstStyle/>
                    <a:p>
                      <a:pPr marL="0" lvl="0" indent="0" algn="ctr" rtl="0">
                        <a:spcBef>
                          <a:spcPts val="0"/>
                        </a:spcBef>
                        <a:spcAft>
                          <a:spcPts val="0"/>
                        </a:spcAft>
                        <a:buNone/>
                      </a:pPr>
                      <a:r>
                        <a:rPr lang="ru" sz="1000"/>
                        <a:t>Кол-во ядер</a:t>
                      </a:r>
                      <a:endParaRPr sz="1000"/>
                    </a:p>
                  </a:txBody>
                  <a:tcPr marL="91425" marR="91425" marT="91425" marB="91425" anchor="ctr"/>
                </a:tc>
                <a:tc>
                  <a:txBody>
                    <a:bodyPr/>
                    <a:lstStyle/>
                    <a:p>
                      <a:pPr marL="0" lvl="0" indent="0" algn="ctr" rtl="0">
                        <a:spcBef>
                          <a:spcPts val="0"/>
                        </a:spcBef>
                        <a:spcAft>
                          <a:spcPts val="0"/>
                        </a:spcAft>
                        <a:buNone/>
                      </a:pPr>
                      <a:r>
                        <a:rPr lang="ru" sz="1000"/>
                        <a:t>RAM</a:t>
                      </a:r>
                      <a:endParaRPr sz="1000"/>
                    </a:p>
                    <a:p>
                      <a:pPr marL="0" lvl="0" indent="0" algn="ctr" rtl="0">
                        <a:spcBef>
                          <a:spcPts val="0"/>
                        </a:spcBef>
                        <a:spcAft>
                          <a:spcPts val="0"/>
                        </a:spcAft>
                        <a:buNone/>
                      </a:pPr>
                      <a:r>
                        <a:rPr lang="ru" sz="1000"/>
                        <a:t>(Гб)</a:t>
                      </a:r>
                      <a:endParaRPr sz="1000"/>
                    </a:p>
                  </a:txBody>
                  <a:tcPr marL="91425" marR="91425" marT="91425" marB="91425" anchor="ctr"/>
                </a:tc>
                <a:tc>
                  <a:txBody>
                    <a:bodyPr/>
                    <a:lstStyle/>
                    <a:p>
                      <a:pPr marL="0" lvl="0" indent="0" algn="ctr" rtl="0">
                        <a:spcBef>
                          <a:spcPts val="0"/>
                        </a:spcBef>
                        <a:spcAft>
                          <a:spcPts val="0"/>
                        </a:spcAft>
                        <a:buNone/>
                      </a:pPr>
                      <a:r>
                        <a:rPr lang="ru" sz="1000"/>
                        <a:t>Объем жесткого диска</a:t>
                      </a:r>
                      <a:endParaRPr sz="1000"/>
                    </a:p>
                    <a:p>
                      <a:pPr marL="0" lvl="0" indent="0" algn="ctr" rtl="0">
                        <a:spcBef>
                          <a:spcPts val="0"/>
                        </a:spcBef>
                        <a:spcAft>
                          <a:spcPts val="0"/>
                        </a:spcAft>
                        <a:buNone/>
                      </a:pPr>
                      <a:r>
                        <a:rPr lang="ru" sz="1000"/>
                        <a:t>(ГБ)</a:t>
                      </a:r>
                      <a:endParaRPr sz="1000"/>
                    </a:p>
                  </a:txBody>
                  <a:tcPr marL="91425" marR="91425" marT="91425" marB="91425" anchor="ctr"/>
                </a:tc>
                <a:tc>
                  <a:txBody>
                    <a:bodyPr/>
                    <a:lstStyle/>
                    <a:p>
                      <a:pPr marL="0" lvl="0" indent="0" algn="ctr" rtl="0">
                        <a:spcBef>
                          <a:spcPts val="0"/>
                        </a:spcBef>
                        <a:spcAft>
                          <a:spcPts val="0"/>
                        </a:spcAft>
                        <a:buNone/>
                      </a:pPr>
                      <a:r>
                        <a:rPr lang="ru" sz="1000"/>
                        <a:t>Диагональ/</a:t>
                      </a:r>
                      <a:endParaRPr sz="1000"/>
                    </a:p>
                    <a:p>
                      <a:pPr marL="0" lvl="0" indent="0" algn="ctr" rtl="0">
                        <a:spcBef>
                          <a:spcPts val="0"/>
                        </a:spcBef>
                        <a:spcAft>
                          <a:spcPts val="0"/>
                        </a:spcAft>
                        <a:buNone/>
                      </a:pPr>
                      <a:r>
                        <a:rPr lang="ru" sz="1000"/>
                        <a:t>разрешение</a:t>
                      </a:r>
                      <a:endParaRPr sz="1000"/>
                    </a:p>
                  </a:txBody>
                  <a:tcPr marL="91425" marR="91425" marT="91425" marB="91425" anchor="ctr"/>
                </a:tc>
                <a:tc>
                  <a:txBody>
                    <a:bodyPr/>
                    <a:lstStyle/>
                    <a:p>
                      <a:pPr marL="0" lvl="0" indent="0" algn="ctr" rtl="0">
                        <a:spcBef>
                          <a:spcPts val="0"/>
                        </a:spcBef>
                        <a:spcAft>
                          <a:spcPts val="0"/>
                        </a:spcAft>
                        <a:buNone/>
                      </a:pPr>
                      <a:r>
                        <a:rPr lang="ru" sz="1000"/>
                        <a:t>Работа от аккумулятора</a:t>
                      </a:r>
                      <a:endParaRPr sz="1000"/>
                    </a:p>
                  </a:txBody>
                  <a:tcPr marL="91425" marR="91425" marT="91425" marB="91425" anchor="ctr"/>
                </a:tc>
                <a:tc>
                  <a:txBody>
                    <a:bodyPr/>
                    <a:lstStyle/>
                    <a:p>
                      <a:pPr marL="0" lvl="0" indent="0" algn="ctr" rtl="0">
                        <a:spcBef>
                          <a:spcPts val="0"/>
                        </a:spcBef>
                        <a:spcAft>
                          <a:spcPts val="0"/>
                        </a:spcAft>
                        <a:buNone/>
                      </a:pPr>
                      <a:r>
                        <a:rPr lang="ru" sz="1000"/>
                        <a:t>Цена (руб.)</a:t>
                      </a:r>
                      <a:endParaRPr sz="1000"/>
                    </a:p>
                  </a:txBody>
                  <a:tcPr marL="91425" marR="91425" marT="91425" marB="91425" anchor="ctr"/>
                </a:tc>
                <a:extLst>
                  <a:ext uri="{0D108BD9-81ED-4DB2-BD59-A6C34878D82A}">
                    <a16:rowId xmlns:a16="http://schemas.microsoft.com/office/drawing/2014/main" val="10000"/>
                  </a:ext>
                </a:extLst>
              </a:tr>
            </a:tbl>
          </a:graphicData>
        </a:graphic>
      </p:graphicFrame>
      <p:graphicFrame>
        <p:nvGraphicFramePr>
          <p:cNvPr id="177" name="Google Shape;177;p30"/>
          <p:cNvGraphicFramePr/>
          <p:nvPr/>
        </p:nvGraphicFramePr>
        <p:xfrm>
          <a:off x="1041750" y="1827037"/>
          <a:ext cx="7060475" cy="487650"/>
        </p:xfrm>
        <a:graphic>
          <a:graphicData uri="http://schemas.openxmlformats.org/drawingml/2006/table">
            <a:tbl>
              <a:tblPr>
                <a:noFill/>
                <a:tableStyleId>{69B3E00F-EB1E-4917-83E1-59B40A4B5146}</a:tableStyleId>
              </a:tblPr>
              <a:tblGrid>
                <a:gridCol w="985925">
                  <a:extLst>
                    <a:ext uri="{9D8B030D-6E8A-4147-A177-3AD203B41FA5}">
                      <a16:colId xmlns:a16="http://schemas.microsoft.com/office/drawing/2014/main" val="20000"/>
                    </a:ext>
                  </a:extLst>
                </a:gridCol>
                <a:gridCol w="6791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1349550">
                  <a:extLst>
                    <a:ext uri="{9D8B030D-6E8A-4147-A177-3AD203B41FA5}">
                      <a16:colId xmlns:a16="http://schemas.microsoft.com/office/drawing/2014/main" val="20003"/>
                    </a:ext>
                  </a:extLst>
                </a:gridCol>
                <a:gridCol w="1256850">
                  <a:extLst>
                    <a:ext uri="{9D8B030D-6E8A-4147-A177-3AD203B41FA5}">
                      <a16:colId xmlns:a16="http://schemas.microsoft.com/office/drawing/2014/main" val="20004"/>
                    </a:ext>
                  </a:extLst>
                </a:gridCol>
                <a:gridCol w="1160450">
                  <a:extLst>
                    <a:ext uri="{9D8B030D-6E8A-4147-A177-3AD203B41FA5}">
                      <a16:colId xmlns:a16="http://schemas.microsoft.com/office/drawing/2014/main" val="20005"/>
                    </a:ext>
                  </a:extLst>
                </a:gridCol>
                <a:gridCol w="1006300">
                  <a:extLst>
                    <a:ext uri="{9D8B030D-6E8A-4147-A177-3AD203B41FA5}">
                      <a16:colId xmlns:a16="http://schemas.microsoft.com/office/drawing/2014/main" val="20006"/>
                    </a:ext>
                  </a:extLst>
                </a:gridCol>
              </a:tblGrid>
              <a:tr h="477875">
                <a:tc>
                  <a:txBody>
                    <a:bodyPr/>
                    <a:lstStyle/>
                    <a:p>
                      <a:pPr marL="0" lvl="0" indent="0" algn="l" rtl="0">
                        <a:spcBef>
                          <a:spcPts val="0"/>
                        </a:spcBef>
                        <a:spcAft>
                          <a:spcPts val="0"/>
                        </a:spcAft>
                        <a:buNone/>
                      </a:pPr>
                      <a:r>
                        <a:rPr lang="ru" sz="1000" b="1"/>
                        <a:t>1</a:t>
                      </a:r>
                      <a:endParaRPr sz="1000" b="1"/>
                    </a:p>
                  </a:txBody>
                  <a:tcPr marL="91425" marR="91425" marT="91425" marB="91425" anchor="ctr"/>
                </a:tc>
                <a:tc>
                  <a:txBody>
                    <a:bodyPr/>
                    <a:lstStyle/>
                    <a:p>
                      <a:pPr marL="0" lvl="0" indent="0" algn="ctr" rtl="0">
                        <a:spcBef>
                          <a:spcPts val="0"/>
                        </a:spcBef>
                        <a:spcAft>
                          <a:spcPts val="0"/>
                        </a:spcAft>
                        <a:buNone/>
                      </a:pPr>
                      <a:r>
                        <a:rPr lang="ru" sz="1000" b="1"/>
                        <a:t>4</a:t>
                      </a:r>
                      <a:endParaRPr sz="1000" b="1"/>
                    </a:p>
                  </a:txBody>
                  <a:tcPr marL="91425" marR="91425" marT="91425" marB="91425" anchor="ctr"/>
                </a:tc>
                <a:tc>
                  <a:txBody>
                    <a:bodyPr/>
                    <a:lstStyle/>
                    <a:p>
                      <a:pPr marL="0" lvl="0" indent="0" algn="ctr" rtl="0">
                        <a:spcBef>
                          <a:spcPts val="0"/>
                        </a:spcBef>
                        <a:spcAft>
                          <a:spcPts val="0"/>
                        </a:spcAft>
                        <a:buNone/>
                      </a:pPr>
                      <a:r>
                        <a:rPr lang="ru" sz="1000" b="1"/>
                        <a:t>16</a:t>
                      </a:r>
                      <a:endParaRPr sz="1000" b="1"/>
                    </a:p>
                  </a:txBody>
                  <a:tcPr marL="91425" marR="91425" marT="91425" marB="91425" anchor="ctr"/>
                </a:tc>
                <a:tc>
                  <a:txBody>
                    <a:bodyPr/>
                    <a:lstStyle/>
                    <a:p>
                      <a:pPr marL="0" lvl="0" indent="0" algn="ctr" rtl="0">
                        <a:spcBef>
                          <a:spcPts val="0"/>
                        </a:spcBef>
                        <a:spcAft>
                          <a:spcPts val="0"/>
                        </a:spcAft>
                        <a:buNone/>
                      </a:pPr>
                      <a:r>
                        <a:rPr lang="ru" sz="1000" b="1">
                          <a:solidFill>
                            <a:srgbClr val="000000"/>
                          </a:solidFill>
                        </a:rPr>
                        <a:t>1000 (HDD)+</a:t>
                      </a:r>
                      <a:endParaRPr sz="1000" b="1">
                        <a:solidFill>
                          <a:srgbClr val="000000"/>
                        </a:solidFill>
                      </a:endParaRPr>
                    </a:p>
                    <a:p>
                      <a:pPr marL="0" lvl="0" indent="0" algn="ctr" rtl="0">
                        <a:spcBef>
                          <a:spcPts val="0"/>
                        </a:spcBef>
                        <a:spcAft>
                          <a:spcPts val="0"/>
                        </a:spcAft>
                        <a:buNone/>
                      </a:pPr>
                      <a:r>
                        <a:rPr lang="ru" sz="1000" b="1">
                          <a:solidFill>
                            <a:srgbClr val="000000"/>
                          </a:solidFill>
                        </a:rPr>
                        <a:t>128 (SSD)</a:t>
                      </a:r>
                      <a:endParaRPr sz="1000" b="1"/>
                    </a:p>
                  </a:txBody>
                  <a:tcPr marL="91425" marR="91425" marT="91425" marB="91425" anchor="ctr"/>
                </a:tc>
                <a:tc>
                  <a:txBody>
                    <a:bodyPr/>
                    <a:lstStyle/>
                    <a:p>
                      <a:pPr marL="0" lvl="0" indent="0" algn="ctr" rtl="0">
                        <a:spcBef>
                          <a:spcPts val="0"/>
                        </a:spcBef>
                        <a:spcAft>
                          <a:spcPts val="0"/>
                        </a:spcAft>
                        <a:buClr>
                          <a:srgbClr val="000000"/>
                        </a:buClr>
                        <a:buSzPts val="1100"/>
                        <a:buFont typeface="Arial"/>
                        <a:buNone/>
                      </a:pPr>
                      <a:r>
                        <a:rPr lang="ru" sz="1000" b="1">
                          <a:solidFill>
                            <a:srgbClr val="333333"/>
                          </a:solidFill>
                        </a:rPr>
                        <a:t>17"/1920x1080 пикс.</a:t>
                      </a:r>
                      <a:endParaRPr sz="1000" b="1"/>
                    </a:p>
                  </a:txBody>
                  <a:tcPr marL="91425" marR="91425" marT="91425" marB="91425" anchor="ctr"/>
                </a:tc>
                <a:tc>
                  <a:txBody>
                    <a:bodyPr/>
                    <a:lstStyle/>
                    <a:p>
                      <a:pPr marL="0" lvl="0" indent="0" algn="ctr" rtl="0">
                        <a:spcBef>
                          <a:spcPts val="0"/>
                        </a:spcBef>
                        <a:spcAft>
                          <a:spcPts val="0"/>
                        </a:spcAft>
                        <a:buNone/>
                      </a:pPr>
                      <a:r>
                        <a:rPr lang="ru" sz="1000" b="1">
                          <a:solidFill>
                            <a:srgbClr val="000000"/>
                          </a:solidFill>
                        </a:rPr>
                        <a:t>до 6 часов</a:t>
                      </a:r>
                      <a:endParaRPr sz="1000" b="1"/>
                    </a:p>
                  </a:txBody>
                  <a:tcPr marL="91425" marR="91425" marT="91425" marB="91425" anchor="ctr"/>
                </a:tc>
                <a:tc>
                  <a:txBody>
                    <a:bodyPr/>
                    <a:lstStyle/>
                    <a:p>
                      <a:pPr marL="0" lvl="0" indent="0" algn="ctr" rtl="0">
                        <a:spcBef>
                          <a:spcPts val="0"/>
                        </a:spcBef>
                        <a:spcAft>
                          <a:spcPts val="0"/>
                        </a:spcAft>
                        <a:buNone/>
                      </a:pPr>
                      <a:r>
                        <a:rPr lang="ru" sz="1000" b="1">
                          <a:solidFill>
                            <a:srgbClr val="FF0000"/>
                          </a:solidFill>
                        </a:rPr>
                        <a:t>?</a:t>
                      </a:r>
                      <a:endParaRPr sz="1000" b="1">
                        <a:solidFill>
                          <a:srgbClr val="FF0000"/>
                        </a:solidFill>
                      </a:endParaRPr>
                    </a:p>
                  </a:txBody>
                  <a:tcPr marL="91425" marR="91425" marT="91425" marB="91425" anchor="ctr"/>
                </a:tc>
                <a:extLst>
                  <a:ext uri="{0D108BD9-81ED-4DB2-BD59-A6C34878D82A}">
                    <a16:rowId xmlns:a16="http://schemas.microsoft.com/office/drawing/2014/main" val="10000"/>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Пример: оцените стоимость ноутбука</a:t>
            </a:r>
            <a:endParaRPr/>
          </a:p>
          <a:p>
            <a:pPr marL="0" lvl="0" indent="0" algn="l" rtl="0">
              <a:spcBef>
                <a:spcPts val="0"/>
              </a:spcBef>
              <a:spcAft>
                <a:spcPts val="0"/>
              </a:spcAft>
              <a:buNone/>
            </a:pPr>
            <a:endParaRPr/>
          </a:p>
        </p:txBody>
      </p:sp>
      <p:graphicFrame>
        <p:nvGraphicFramePr>
          <p:cNvPr id="183" name="Google Shape;183;p31"/>
          <p:cNvGraphicFramePr/>
          <p:nvPr/>
        </p:nvGraphicFramePr>
        <p:xfrm>
          <a:off x="1041750" y="2313338"/>
          <a:ext cx="7060475" cy="2103000"/>
        </p:xfrm>
        <a:graphic>
          <a:graphicData uri="http://schemas.openxmlformats.org/drawingml/2006/table">
            <a:tbl>
              <a:tblPr>
                <a:noFill/>
                <a:tableStyleId>{69B3E00F-EB1E-4917-83E1-59B40A4B5146}</a:tableStyleId>
              </a:tblPr>
              <a:tblGrid>
                <a:gridCol w="985925">
                  <a:extLst>
                    <a:ext uri="{9D8B030D-6E8A-4147-A177-3AD203B41FA5}">
                      <a16:colId xmlns:a16="http://schemas.microsoft.com/office/drawing/2014/main" val="20000"/>
                    </a:ext>
                  </a:extLst>
                </a:gridCol>
                <a:gridCol w="6791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1349550">
                  <a:extLst>
                    <a:ext uri="{9D8B030D-6E8A-4147-A177-3AD203B41FA5}">
                      <a16:colId xmlns:a16="http://schemas.microsoft.com/office/drawing/2014/main" val="20003"/>
                    </a:ext>
                  </a:extLst>
                </a:gridCol>
                <a:gridCol w="1256850">
                  <a:extLst>
                    <a:ext uri="{9D8B030D-6E8A-4147-A177-3AD203B41FA5}">
                      <a16:colId xmlns:a16="http://schemas.microsoft.com/office/drawing/2014/main" val="20004"/>
                    </a:ext>
                  </a:extLst>
                </a:gridCol>
                <a:gridCol w="1160450">
                  <a:extLst>
                    <a:ext uri="{9D8B030D-6E8A-4147-A177-3AD203B41FA5}">
                      <a16:colId xmlns:a16="http://schemas.microsoft.com/office/drawing/2014/main" val="20005"/>
                    </a:ext>
                  </a:extLst>
                </a:gridCol>
                <a:gridCol w="1006300">
                  <a:extLst>
                    <a:ext uri="{9D8B030D-6E8A-4147-A177-3AD203B41FA5}">
                      <a16:colId xmlns:a16="http://schemas.microsoft.com/office/drawing/2014/main" val="20006"/>
                    </a:ext>
                  </a:extLst>
                </a:gridCol>
              </a:tblGrid>
              <a:tr h="477875">
                <a:tc>
                  <a:txBody>
                    <a:bodyPr/>
                    <a:lstStyle/>
                    <a:p>
                      <a:pPr marL="0" lvl="0" indent="0" algn="l" rtl="0">
                        <a:spcBef>
                          <a:spcPts val="0"/>
                        </a:spcBef>
                        <a:spcAft>
                          <a:spcPts val="0"/>
                        </a:spcAft>
                        <a:buNone/>
                      </a:pPr>
                      <a:r>
                        <a:rPr lang="ru" sz="1000"/>
                        <a:t>2</a:t>
                      </a:r>
                      <a:endParaRPr sz="1000"/>
                    </a:p>
                  </a:txBody>
                  <a:tcPr marL="91425" marR="91425" marT="91425" marB="91425" anchor="ctr"/>
                </a:tc>
                <a:tc>
                  <a:txBody>
                    <a:bodyPr/>
                    <a:lstStyle/>
                    <a:p>
                      <a:pPr marL="0" lvl="0" indent="0" algn="ctr" rtl="0">
                        <a:spcBef>
                          <a:spcPts val="0"/>
                        </a:spcBef>
                        <a:spcAft>
                          <a:spcPts val="0"/>
                        </a:spcAft>
                        <a:buNone/>
                      </a:pPr>
                      <a:r>
                        <a:rPr lang="ru" sz="1000"/>
                        <a:t>2</a:t>
                      </a:r>
                      <a:endParaRPr sz="1000"/>
                    </a:p>
                  </a:txBody>
                  <a:tcPr marL="91425" marR="91425" marT="91425" marB="91425" anchor="ctr"/>
                </a:tc>
                <a:tc>
                  <a:txBody>
                    <a:bodyPr/>
                    <a:lstStyle/>
                    <a:p>
                      <a:pPr marL="0" lvl="0" indent="0" algn="ctr" rtl="0">
                        <a:spcBef>
                          <a:spcPts val="0"/>
                        </a:spcBef>
                        <a:spcAft>
                          <a:spcPts val="0"/>
                        </a:spcAft>
                        <a:buNone/>
                      </a:pPr>
                      <a:r>
                        <a:rPr lang="ru" sz="1000"/>
                        <a:t>4</a:t>
                      </a:r>
                      <a:endParaRPr sz="1000"/>
                    </a:p>
                  </a:txBody>
                  <a:tcPr marL="91425" marR="91425" marT="91425" marB="91425" anchor="ctr"/>
                </a:tc>
                <a:tc>
                  <a:txBody>
                    <a:bodyPr/>
                    <a:lstStyle/>
                    <a:p>
                      <a:pPr marL="0" lvl="0" indent="0" algn="ctr" rtl="0">
                        <a:spcBef>
                          <a:spcPts val="0"/>
                        </a:spcBef>
                        <a:spcAft>
                          <a:spcPts val="0"/>
                        </a:spcAft>
                        <a:buNone/>
                      </a:pPr>
                      <a:r>
                        <a:rPr lang="ru" sz="1000"/>
                        <a:t>500 (HDD)</a:t>
                      </a:r>
                      <a:endParaRPr sz="1000"/>
                    </a:p>
                  </a:txBody>
                  <a:tcPr marL="91425" marR="91425" marT="91425" marB="91425" anchor="ctr"/>
                </a:tc>
                <a:tc>
                  <a:txBody>
                    <a:bodyPr/>
                    <a:lstStyle/>
                    <a:p>
                      <a:pPr marL="0" lvl="0" indent="0" algn="ctr" rtl="0">
                        <a:spcBef>
                          <a:spcPts val="0"/>
                        </a:spcBef>
                        <a:spcAft>
                          <a:spcPts val="0"/>
                        </a:spcAft>
                        <a:buClr>
                          <a:srgbClr val="000000"/>
                        </a:buClr>
                        <a:buSzPts val="1100"/>
                        <a:buFont typeface="Arial"/>
                        <a:buNone/>
                      </a:pPr>
                      <a:r>
                        <a:rPr lang="ru" sz="1000">
                          <a:solidFill>
                            <a:srgbClr val="333333"/>
                          </a:solidFill>
                        </a:rPr>
                        <a:t>15"/1920x1080 пикс.</a:t>
                      </a:r>
                      <a:endParaRPr sz="1000"/>
                    </a:p>
                  </a:txBody>
                  <a:tcPr marL="91425" marR="91425" marT="91425" marB="91425" anchor="ctr"/>
                </a:tc>
                <a:tc>
                  <a:txBody>
                    <a:bodyPr/>
                    <a:lstStyle/>
                    <a:p>
                      <a:pPr marL="0" lvl="0" indent="0" algn="ctr" rtl="0">
                        <a:spcBef>
                          <a:spcPts val="0"/>
                        </a:spcBef>
                        <a:spcAft>
                          <a:spcPts val="0"/>
                        </a:spcAft>
                        <a:buNone/>
                      </a:pPr>
                      <a:r>
                        <a:rPr lang="ru" sz="1000"/>
                        <a:t>до 5 часов</a:t>
                      </a:r>
                      <a:endParaRPr sz="1000"/>
                    </a:p>
                  </a:txBody>
                  <a:tcPr marL="91425" marR="91425" marT="91425" marB="91425" anchor="ctr"/>
                </a:tc>
                <a:tc>
                  <a:txBody>
                    <a:bodyPr/>
                    <a:lstStyle/>
                    <a:p>
                      <a:pPr marL="0" lvl="0" indent="0" algn="ctr" rtl="0">
                        <a:spcBef>
                          <a:spcPts val="0"/>
                        </a:spcBef>
                        <a:spcAft>
                          <a:spcPts val="0"/>
                        </a:spcAft>
                        <a:buNone/>
                      </a:pPr>
                      <a:r>
                        <a:rPr lang="ru" sz="1000"/>
                        <a:t>31 490</a:t>
                      </a:r>
                      <a:endParaRPr sz="1000"/>
                    </a:p>
                  </a:txBody>
                  <a:tcPr marL="91425" marR="91425" marT="91425" marB="91425" anchor="ctr"/>
                </a:tc>
                <a:extLst>
                  <a:ext uri="{0D108BD9-81ED-4DB2-BD59-A6C34878D82A}">
                    <a16:rowId xmlns:a16="http://schemas.microsoft.com/office/drawing/2014/main" val="10000"/>
                  </a:ext>
                </a:extLst>
              </a:tr>
              <a:tr h="461175">
                <a:tc>
                  <a:txBody>
                    <a:bodyPr/>
                    <a:lstStyle/>
                    <a:p>
                      <a:pPr marL="0" lvl="0" indent="0" algn="l" rtl="0">
                        <a:spcBef>
                          <a:spcPts val="0"/>
                        </a:spcBef>
                        <a:spcAft>
                          <a:spcPts val="0"/>
                        </a:spcAft>
                        <a:buNone/>
                      </a:pPr>
                      <a:r>
                        <a:rPr lang="ru" sz="1000"/>
                        <a:t>3</a:t>
                      </a:r>
                      <a:endParaRPr sz="1000"/>
                    </a:p>
                  </a:txBody>
                  <a:tcPr marL="91425" marR="91425" marT="91425" marB="91425" anchor="ctr"/>
                </a:tc>
                <a:tc>
                  <a:txBody>
                    <a:bodyPr/>
                    <a:lstStyle/>
                    <a:p>
                      <a:pPr marL="0" lvl="0" indent="0" algn="ctr" rtl="0">
                        <a:spcBef>
                          <a:spcPts val="0"/>
                        </a:spcBef>
                        <a:spcAft>
                          <a:spcPts val="0"/>
                        </a:spcAft>
                        <a:buNone/>
                      </a:pPr>
                      <a:r>
                        <a:rPr lang="ru" sz="1000"/>
                        <a:t>4</a:t>
                      </a:r>
                      <a:endParaRPr sz="1000"/>
                    </a:p>
                  </a:txBody>
                  <a:tcPr marL="91425" marR="91425" marT="91425" marB="91425" anchor="ctr"/>
                </a:tc>
                <a:tc>
                  <a:txBody>
                    <a:bodyPr/>
                    <a:lstStyle/>
                    <a:p>
                      <a:pPr marL="0" lvl="0" indent="0" algn="ctr" rtl="0">
                        <a:spcBef>
                          <a:spcPts val="0"/>
                        </a:spcBef>
                        <a:spcAft>
                          <a:spcPts val="0"/>
                        </a:spcAft>
                        <a:buNone/>
                      </a:pPr>
                      <a:r>
                        <a:rPr lang="ru" sz="1000"/>
                        <a:t>8</a:t>
                      </a:r>
                      <a:endParaRPr sz="1000"/>
                    </a:p>
                  </a:txBody>
                  <a:tcPr marL="91425" marR="91425" marT="91425" marB="91425" anchor="ctr"/>
                </a:tc>
                <a:tc>
                  <a:txBody>
                    <a:bodyPr/>
                    <a:lstStyle/>
                    <a:p>
                      <a:pPr marL="0" lvl="0" indent="0" algn="ctr" rtl="0">
                        <a:spcBef>
                          <a:spcPts val="0"/>
                        </a:spcBef>
                        <a:spcAft>
                          <a:spcPts val="0"/>
                        </a:spcAft>
                        <a:buNone/>
                      </a:pPr>
                      <a:r>
                        <a:rPr lang="ru" sz="1000"/>
                        <a:t>256 (SSD)</a:t>
                      </a:r>
                      <a:endParaRPr sz="1000"/>
                    </a:p>
                  </a:txBody>
                  <a:tcPr marL="91425" marR="91425" marT="91425" marB="91425" anchor="ctr"/>
                </a:tc>
                <a:tc>
                  <a:txBody>
                    <a:bodyPr/>
                    <a:lstStyle/>
                    <a:p>
                      <a:pPr marL="0" lvl="0" indent="0" algn="ctr" rtl="0">
                        <a:spcBef>
                          <a:spcPts val="0"/>
                        </a:spcBef>
                        <a:spcAft>
                          <a:spcPts val="0"/>
                        </a:spcAft>
                        <a:buNone/>
                      </a:pPr>
                      <a:r>
                        <a:rPr lang="ru" sz="1000">
                          <a:solidFill>
                            <a:srgbClr val="333333"/>
                          </a:solidFill>
                        </a:rPr>
                        <a:t>14"/1920x1080 пикс.</a:t>
                      </a:r>
                      <a:endParaRPr sz="1000"/>
                    </a:p>
                  </a:txBody>
                  <a:tcPr marL="91425" marR="91425" marT="91425" marB="91425" anchor="ctr"/>
                </a:tc>
                <a:tc>
                  <a:txBody>
                    <a:bodyPr/>
                    <a:lstStyle/>
                    <a:p>
                      <a:pPr marL="0" lvl="0" indent="0" algn="ctr" rtl="0">
                        <a:spcBef>
                          <a:spcPts val="0"/>
                        </a:spcBef>
                        <a:spcAft>
                          <a:spcPts val="0"/>
                        </a:spcAft>
                        <a:buClr>
                          <a:srgbClr val="000000"/>
                        </a:buClr>
                        <a:buSzPts val="1100"/>
                        <a:buFont typeface="Arial"/>
                        <a:buNone/>
                      </a:pPr>
                      <a:r>
                        <a:rPr lang="ru" sz="1000">
                          <a:solidFill>
                            <a:srgbClr val="333333"/>
                          </a:solidFill>
                        </a:rPr>
                        <a:t>до 12 часов</a:t>
                      </a:r>
                      <a:endParaRPr sz="1000"/>
                    </a:p>
                  </a:txBody>
                  <a:tcPr marL="91425" marR="91425" marT="91425" marB="91425" anchor="ctr"/>
                </a:tc>
                <a:tc>
                  <a:txBody>
                    <a:bodyPr/>
                    <a:lstStyle/>
                    <a:p>
                      <a:pPr marL="0" lvl="0" indent="0" algn="ctr" rtl="0">
                        <a:spcBef>
                          <a:spcPts val="0"/>
                        </a:spcBef>
                        <a:spcAft>
                          <a:spcPts val="0"/>
                        </a:spcAft>
                        <a:buNone/>
                      </a:pPr>
                      <a:r>
                        <a:rPr lang="ru" sz="1000">
                          <a:solidFill>
                            <a:srgbClr val="333333"/>
                          </a:solidFill>
                        </a:rPr>
                        <a:t>60 990</a:t>
                      </a:r>
                      <a:endParaRPr sz="1000">
                        <a:solidFill>
                          <a:srgbClr val="333333"/>
                        </a:solidFill>
                      </a:endParaRPr>
                    </a:p>
                  </a:txBody>
                  <a:tcPr marL="91425" marR="91425" marT="91425" marB="91425" anchor="ctr"/>
                </a:tc>
                <a:extLst>
                  <a:ext uri="{0D108BD9-81ED-4DB2-BD59-A6C34878D82A}">
                    <a16:rowId xmlns:a16="http://schemas.microsoft.com/office/drawing/2014/main" val="10001"/>
                  </a:ext>
                </a:extLst>
              </a:tr>
              <a:tr h="619900">
                <a:tc>
                  <a:txBody>
                    <a:bodyPr/>
                    <a:lstStyle/>
                    <a:p>
                      <a:pPr marL="0" lvl="0" indent="0" algn="l" rtl="0">
                        <a:spcBef>
                          <a:spcPts val="0"/>
                        </a:spcBef>
                        <a:spcAft>
                          <a:spcPts val="0"/>
                        </a:spcAft>
                        <a:buNone/>
                      </a:pPr>
                      <a:r>
                        <a:rPr lang="ru" sz="1000"/>
                        <a:t>4</a:t>
                      </a:r>
                      <a:endParaRPr sz="1000"/>
                    </a:p>
                  </a:txBody>
                  <a:tcPr marL="91425" marR="91425" marT="91425" marB="91425" anchor="ctr"/>
                </a:tc>
                <a:tc>
                  <a:txBody>
                    <a:bodyPr/>
                    <a:lstStyle/>
                    <a:p>
                      <a:pPr marL="0" lvl="0" indent="0" algn="ctr" rtl="0">
                        <a:spcBef>
                          <a:spcPts val="0"/>
                        </a:spcBef>
                        <a:spcAft>
                          <a:spcPts val="0"/>
                        </a:spcAft>
                        <a:buNone/>
                      </a:pPr>
                      <a:r>
                        <a:rPr lang="ru" sz="1000"/>
                        <a:t>4</a:t>
                      </a:r>
                      <a:endParaRPr sz="1000"/>
                    </a:p>
                  </a:txBody>
                  <a:tcPr marL="91425" marR="91425" marT="91425" marB="91425" anchor="ctr"/>
                </a:tc>
                <a:tc>
                  <a:txBody>
                    <a:bodyPr/>
                    <a:lstStyle/>
                    <a:p>
                      <a:pPr marL="0" lvl="0" indent="0" algn="ctr" rtl="0">
                        <a:spcBef>
                          <a:spcPts val="0"/>
                        </a:spcBef>
                        <a:spcAft>
                          <a:spcPts val="0"/>
                        </a:spcAft>
                        <a:buNone/>
                      </a:pPr>
                      <a:r>
                        <a:rPr lang="ru" sz="1000"/>
                        <a:t>16</a:t>
                      </a:r>
                      <a:endParaRPr sz="1000"/>
                    </a:p>
                  </a:txBody>
                  <a:tcPr marL="91425" marR="91425" marT="91425" marB="91425" anchor="ctr"/>
                </a:tc>
                <a:tc>
                  <a:txBody>
                    <a:bodyPr/>
                    <a:lstStyle/>
                    <a:p>
                      <a:pPr marL="0" lvl="0" indent="0" algn="ctr" rtl="0">
                        <a:spcBef>
                          <a:spcPts val="0"/>
                        </a:spcBef>
                        <a:spcAft>
                          <a:spcPts val="0"/>
                        </a:spcAft>
                        <a:buNone/>
                      </a:pPr>
                      <a:r>
                        <a:rPr lang="ru" sz="1000"/>
                        <a:t>1000 (HDD)</a:t>
                      </a:r>
                      <a:endParaRPr sz="1000"/>
                    </a:p>
                  </a:txBody>
                  <a:tcPr marL="91425" marR="91425" marT="91425" marB="91425" anchor="ctr"/>
                </a:tc>
                <a:tc>
                  <a:txBody>
                    <a:bodyPr/>
                    <a:lstStyle/>
                    <a:p>
                      <a:pPr marL="0" lvl="0" indent="0" algn="ctr" rtl="0">
                        <a:spcBef>
                          <a:spcPts val="0"/>
                        </a:spcBef>
                        <a:spcAft>
                          <a:spcPts val="0"/>
                        </a:spcAft>
                        <a:buClr>
                          <a:srgbClr val="000000"/>
                        </a:buClr>
                        <a:buSzPts val="1100"/>
                        <a:buFont typeface="Arial"/>
                        <a:buNone/>
                      </a:pPr>
                      <a:r>
                        <a:rPr lang="ru" sz="1000">
                          <a:solidFill>
                            <a:srgbClr val="333333"/>
                          </a:solidFill>
                        </a:rPr>
                        <a:t>17"/1920x1080 пикс.</a:t>
                      </a:r>
                      <a:endParaRPr sz="1000">
                        <a:solidFill>
                          <a:srgbClr val="000000"/>
                        </a:solidFill>
                      </a:endParaRPr>
                    </a:p>
                    <a:p>
                      <a:pPr marL="0" lvl="0" indent="0" algn="ctr" rtl="0">
                        <a:spcBef>
                          <a:spcPts val="0"/>
                        </a:spcBef>
                        <a:spcAft>
                          <a:spcPts val="0"/>
                        </a:spcAft>
                        <a:buNone/>
                      </a:pPr>
                      <a:endParaRPr sz="1000"/>
                    </a:p>
                  </a:txBody>
                  <a:tcPr marL="91425" marR="91425" marT="91425" marB="91425" anchor="ctr"/>
                </a:tc>
                <a:tc>
                  <a:txBody>
                    <a:bodyPr/>
                    <a:lstStyle/>
                    <a:p>
                      <a:pPr marL="0" lvl="0" indent="0" algn="ctr" rtl="0">
                        <a:spcBef>
                          <a:spcPts val="0"/>
                        </a:spcBef>
                        <a:spcAft>
                          <a:spcPts val="0"/>
                        </a:spcAft>
                        <a:buNone/>
                      </a:pPr>
                      <a:r>
                        <a:rPr lang="ru" sz="1000"/>
                        <a:t>до 3 часов</a:t>
                      </a:r>
                      <a:endParaRPr sz="1000"/>
                    </a:p>
                  </a:txBody>
                  <a:tcPr marL="91425" marR="91425" marT="91425" marB="91425" anchor="ctr"/>
                </a:tc>
                <a:tc>
                  <a:txBody>
                    <a:bodyPr/>
                    <a:lstStyle/>
                    <a:p>
                      <a:pPr marL="0" lvl="0" indent="0" algn="ctr" rtl="0">
                        <a:spcBef>
                          <a:spcPts val="0"/>
                        </a:spcBef>
                        <a:spcAft>
                          <a:spcPts val="0"/>
                        </a:spcAft>
                        <a:buNone/>
                      </a:pPr>
                      <a:r>
                        <a:rPr lang="ru" sz="1000"/>
                        <a:t>65 990</a:t>
                      </a:r>
                      <a:endParaRPr sz="1000"/>
                    </a:p>
                  </a:txBody>
                  <a:tcPr marL="91425" marR="91425" marT="91425" marB="91425" anchor="ctr"/>
                </a:tc>
                <a:extLst>
                  <a:ext uri="{0D108BD9-81ED-4DB2-BD59-A6C34878D82A}">
                    <a16:rowId xmlns:a16="http://schemas.microsoft.com/office/drawing/2014/main" val="10002"/>
                  </a:ext>
                </a:extLst>
              </a:tr>
              <a:tr h="477875">
                <a:tc>
                  <a:txBody>
                    <a:bodyPr/>
                    <a:lstStyle/>
                    <a:p>
                      <a:pPr marL="0" lvl="0" indent="0" algn="l" rtl="0">
                        <a:spcBef>
                          <a:spcPts val="0"/>
                        </a:spcBef>
                        <a:spcAft>
                          <a:spcPts val="0"/>
                        </a:spcAft>
                        <a:buNone/>
                      </a:pPr>
                      <a:r>
                        <a:rPr lang="ru" sz="1000"/>
                        <a:t>5</a:t>
                      </a:r>
                      <a:endParaRPr sz="1000"/>
                    </a:p>
                  </a:txBody>
                  <a:tcPr marL="91425" marR="91425" marT="91425" marB="91425" anchor="ctr"/>
                </a:tc>
                <a:tc>
                  <a:txBody>
                    <a:bodyPr/>
                    <a:lstStyle/>
                    <a:p>
                      <a:pPr marL="0" lvl="0" indent="0" algn="ctr" rtl="0">
                        <a:spcBef>
                          <a:spcPts val="0"/>
                        </a:spcBef>
                        <a:spcAft>
                          <a:spcPts val="0"/>
                        </a:spcAft>
                        <a:buNone/>
                      </a:pPr>
                      <a:r>
                        <a:rPr lang="ru" sz="1000"/>
                        <a:t>8</a:t>
                      </a:r>
                      <a:endParaRPr sz="1000"/>
                    </a:p>
                  </a:txBody>
                  <a:tcPr marL="91425" marR="91425" marT="91425" marB="91425" anchor="ctr"/>
                </a:tc>
                <a:tc>
                  <a:txBody>
                    <a:bodyPr/>
                    <a:lstStyle/>
                    <a:p>
                      <a:pPr marL="0" lvl="0" indent="0" algn="ctr" rtl="0">
                        <a:spcBef>
                          <a:spcPts val="0"/>
                        </a:spcBef>
                        <a:spcAft>
                          <a:spcPts val="0"/>
                        </a:spcAft>
                        <a:buNone/>
                      </a:pPr>
                      <a:r>
                        <a:rPr lang="ru" sz="1000"/>
                        <a:t>16</a:t>
                      </a:r>
                      <a:endParaRPr sz="1000"/>
                    </a:p>
                  </a:txBody>
                  <a:tcPr marL="91425" marR="91425" marT="91425" marB="91425" anchor="ctr"/>
                </a:tc>
                <a:tc>
                  <a:txBody>
                    <a:bodyPr/>
                    <a:lstStyle/>
                    <a:p>
                      <a:pPr marL="0" lvl="0" indent="0" algn="ctr" rtl="0">
                        <a:spcBef>
                          <a:spcPts val="0"/>
                        </a:spcBef>
                        <a:spcAft>
                          <a:spcPts val="0"/>
                        </a:spcAft>
                        <a:buNone/>
                      </a:pPr>
                      <a:r>
                        <a:rPr lang="ru" sz="1000">
                          <a:solidFill>
                            <a:srgbClr val="000000"/>
                          </a:solidFill>
                        </a:rPr>
                        <a:t>1000 (HDD) +</a:t>
                      </a:r>
                      <a:endParaRPr sz="1000">
                        <a:solidFill>
                          <a:srgbClr val="000000"/>
                        </a:solidFill>
                      </a:endParaRPr>
                    </a:p>
                    <a:p>
                      <a:pPr marL="0" lvl="0" indent="0" algn="ctr" rtl="0">
                        <a:spcBef>
                          <a:spcPts val="0"/>
                        </a:spcBef>
                        <a:spcAft>
                          <a:spcPts val="0"/>
                        </a:spcAft>
                        <a:buNone/>
                      </a:pPr>
                      <a:r>
                        <a:rPr lang="ru" sz="1000"/>
                        <a:t>256 (SSD) </a:t>
                      </a:r>
                      <a:endParaRPr sz="1000"/>
                    </a:p>
                  </a:txBody>
                  <a:tcPr marL="91425" marR="91425" marT="91425" marB="91425" anchor="ctr"/>
                </a:tc>
                <a:tc>
                  <a:txBody>
                    <a:bodyPr/>
                    <a:lstStyle/>
                    <a:p>
                      <a:pPr marL="0" lvl="0" indent="0" algn="ctr" rtl="0">
                        <a:spcBef>
                          <a:spcPts val="0"/>
                        </a:spcBef>
                        <a:spcAft>
                          <a:spcPts val="0"/>
                        </a:spcAft>
                        <a:buNone/>
                      </a:pPr>
                      <a:r>
                        <a:rPr lang="ru" sz="1000">
                          <a:solidFill>
                            <a:srgbClr val="333333"/>
                          </a:solidFill>
                        </a:rPr>
                        <a:t>17"/1920x1080 пикс.</a:t>
                      </a:r>
                      <a:endParaRPr sz="1000"/>
                    </a:p>
                  </a:txBody>
                  <a:tcPr marL="91425" marR="91425" marT="91425" marB="91425" anchor="ctr"/>
                </a:tc>
                <a:tc>
                  <a:txBody>
                    <a:bodyPr/>
                    <a:lstStyle/>
                    <a:p>
                      <a:pPr marL="0" lvl="0" indent="0" algn="ctr" rtl="0">
                        <a:spcBef>
                          <a:spcPts val="0"/>
                        </a:spcBef>
                        <a:spcAft>
                          <a:spcPts val="0"/>
                        </a:spcAft>
                        <a:buNone/>
                      </a:pPr>
                      <a:r>
                        <a:rPr lang="ru" sz="1000"/>
                        <a:t>до 11 часов</a:t>
                      </a:r>
                      <a:endParaRPr sz="1000"/>
                    </a:p>
                  </a:txBody>
                  <a:tcPr marL="91425" marR="91425" marT="91425" marB="91425" anchor="ctr"/>
                </a:tc>
                <a:tc>
                  <a:txBody>
                    <a:bodyPr/>
                    <a:lstStyle/>
                    <a:p>
                      <a:pPr marL="0" lvl="0" indent="0" algn="ctr" rtl="0">
                        <a:spcBef>
                          <a:spcPts val="0"/>
                        </a:spcBef>
                        <a:spcAft>
                          <a:spcPts val="0"/>
                        </a:spcAft>
                        <a:buNone/>
                      </a:pPr>
                      <a:r>
                        <a:rPr lang="ru" sz="1000"/>
                        <a:t>109 990</a:t>
                      </a:r>
                      <a:endParaRPr sz="1000"/>
                    </a:p>
                  </a:txBody>
                  <a:tcPr marL="91425" marR="91425" marT="91425" marB="91425" anchor="ctr"/>
                </a:tc>
                <a:extLst>
                  <a:ext uri="{0D108BD9-81ED-4DB2-BD59-A6C34878D82A}">
                    <a16:rowId xmlns:a16="http://schemas.microsoft.com/office/drawing/2014/main" val="10003"/>
                  </a:ext>
                </a:extLst>
              </a:tr>
            </a:tbl>
          </a:graphicData>
        </a:graphic>
      </p:graphicFrame>
      <p:pic>
        <p:nvPicPr>
          <p:cNvPr id="184" name="Google Shape;184;p31"/>
          <p:cNvPicPr preferRelativeResize="0"/>
          <p:nvPr/>
        </p:nvPicPr>
        <p:blipFill>
          <a:blip r:embed="rId3">
            <a:alphaModFix/>
          </a:blip>
          <a:stretch>
            <a:fillRect/>
          </a:stretch>
        </p:blipFill>
        <p:spPr>
          <a:xfrm>
            <a:off x="1349949" y="2916525"/>
            <a:ext cx="570050" cy="356850"/>
          </a:xfrm>
          <a:prstGeom prst="rect">
            <a:avLst/>
          </a:prstGeom>
          <a:noFill/>
          <a:ln>
            <a:noFill/>
          </a:ln>
        </p:spPr>
      </p:pic>
      <p:pic>
        <p:nvPicPr>
          <p:cNvPr id="185" name="Google Shape;185;p31"/>
          <p:cNvPicPr preferRelativeResize="0"/>
          <p:nvPr/>
        </p:nvPicPr>
        <p:blipFill rotWithShape="1">
          <a:blip r:embed="rId4">
            <a:alphaModFix/>
          </a:blip>
          <a:srcRect t="13165" b="14418"/>
          <a:stretch/>
        </p:blipFill>
        <p:spPr>
          <a:xfrm>
            <a:off x="1349950" y="3423625"/>
            <a:ext cx="570050" cy="420421"/>
          </a:xfrm>
          <a:prstGeom prst="rect">
            <a:avLst/>
          </a:prstGeom>
          <a:noFill/>
          <a:ln>
            <a:noFill/>
          </a:ln>
        </p:spPr>
      </p:pic>
      <p:pic>
        <p:nvPicPr>
          <p:cNvPr id="186" name="Google Shape;186;p31"/>
          <p:cNvPicPr preferRelativeResize="0"/>
          <p:nvPr/>
        </p:nvPicPr>
        <p:blipFill rotWithShape="1">
          <a:blip r:embed="rId5">
            <a:alphaModFix/>
          </a:blip>
          <a:srcRect t="13461" b="11163"/>
          <a:stretch/>
        </p:blipFill>
        <p:spPr>
          <a:xfrm>
            <a:off x="1398275" y="2409430"/>
            <a:ext cx="473400" cy="356845"/>
          </a:xfrm>
          <a:prstGeom prst="rect">
            <a:avLst/>
          </a:prstGeom>
          <a:noFill/>
          <a:ln>
            <a:noFill/>
          </a:ln>
        </p:spPr>
      </p:pic>
      <p:pic>
        <p:nvPicPr>
          <p:cNvPr id="187" name="Google Shape;187;p31"/>
          <p:cNvPicPr preferRelativeResize="0"/>
          <p:nvPr/>
        </p:nvPicPr>
        <p:blipFill rotWithShape="1">
          <a:blip r:embed="rId6">
            <a:alphaModFix/>
          </a:blip>
          <a:srcRect b="15211"/>
          <a:stretch/>
        </p:blipFill>
        <p:spPr>
          <a:xfrm>
            <a:off x="1379188" y="3994288"/>
            <a:ext cx="511575" cy="433775"/>
          </a:xfrm>
          <a:prstGeom prst="rect">
            <a:avLst/>
          </a:prstGeom>
          <a:noFill/>
          <a:ln>
            <a:noFill/>
          </a:ln>
        </p:spPr>
      </p:pic>
      <p:pic>
        <p:nvPicPr>
          <p:cNvPr id="188" name="Google Shape;188;p31"/>
          <p:cNvPicPr preferRelativeResize="0"/>
          <p:nvPr/>
        </p:nvPicPr>
        <p:blipFill rotWithShape="1">
          <a:blip r:embed="rId7">
            <a:alphaModFix/>
          </a:blip>
          <a:srcRect t="19056" b="11188"/>
          <a:stretch/>
        </p:blipFill>
        <p:spPr>
          <a:xfrm>
            <a:off x="1379200" y="1902325"/>
            <a:ext cx="511575" cy="356850"/>
          </a:xfrm>
          <a:prstGeom prst="rect">
            <a:avLst/>
          </a:prstGeom>
          <a:noFill/>
          <a:ln>
            <a:noFill/>
          </a:ln>
        </p:spPr>
      </p:pic>
      <p:graphicFrame>
        <p:nvGraphicFramePr>
          <p:cNvPr id="189" name="Google Shape;189;p31"/>
          <p:cNvGraphicFramePr/>
          <p:nvPr/>
        </p:nvGraphicFramePr>
        <p:xfrm>
          <a:off x="1041750" y="1184888"/>
          <a:ext cx="7060475" cy="640050"/>
        </p:xfrm>
        <a:graphic>
          <a:graphicData uri="http://schemas.openxmlformats.org/drawingml/2006/table">
            <a:tbl>
              <a:tblPr>
                <a:noFill/>
                <a:tableStyleId>{69B3E00F-EB1E-4917-83E1-59B40A4B5146}</a:tableStyleId>
              </a:tblPr>
              <a:tblGrid>
                <a:gridCol w="985925">
                  <a:extLst>
                    <a:ext uri="{9D8B030D-6E8A-4147-A177-3AD203B41FA5}">
                      <a16:colId xmlns:a16="http://schemas.microsoft.com/office/drawing/2014/main" val="20000"/>
                    </a:ext>
                  </a:extLst>
                </a:gridCol>
                <a:gridCol w="6791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1349550">
                  <a:extLst>
                    <a:ext uri="{9D8B030D-6E8A-4147-A177-3AD203B41FA5}">
                      <a16:colId xmlns:a16="http://schemas.microsoft.com/office/drawing/2014/main" val="20003"/>
                    </a:ext>
                  </a:extLst>
                </a:gridCol>
                <a:gridCol w="1256850">
                  <a:extLst>
                    <a:ext uri="{9D8B030D-6E8A-4147-A177-3AD203B41FA5}">
                      <a16:colId xmlns:a16="http://schemas.microsoft.com/office/drawing/2014/main" val="20004"/>
                    </a:ext>
                  </a:extLst>
                </a:gridCol>
                <a:gridCol w="1160450">
                  <a:extLst>
                    <a:ext uri="{9D8B030D-6E8A-4147-A177-3AD203B41FA5}">
                      <a16:colId xmlns:a16="http://schemas.microsoft.com/office/drawing/2014/main" val="20005"/>
                    </a:ext>
                  </a:extLst>
                </a:gridCol>
                <a:gridCol w="1006300">
                  <a:extLst>
                    <a:ext uri="{9D8B030D-6E8A-4147-A177-3AD203B41FA5}">
                      <a16:colId xmlns:a16="http://schemas.microsoft.com/office/drawing/2014/main" val="20006"/>
                    </a:ext>
                  </a:extLst>
                </a:gridCol>
              </a:tblGrid>
              <a:tr h="636625">
                <a:tc>
                  <a:txBody>
                    <a:bodyPr/>
                    <a:lstStyle/>
                    <a:p>
                      <a:pPr marL="0" lvl="0" indent="0" algn="ctr" rtl="0">
                        <a:spcBef>
                          <a:spcPts val="0"/>
                        </a:spcBef>
                        <a:spcAft>
                          <a:spcPts val="0"/>
                        </a:spcAft>
                        <a:buNone/>
                      </a:pPr>
                      <a:endParaRPr sz="1000"/>
                    </a:p>
                  </a:txBody>
                  <a:tcPr marL="91425" marR="91425" marT="91425" marB="91425" anchor="ctr"/>
                </a:tc>
                <a:tc>
                  <a:txBody>
                    <a:bodyPr/>
                    <a:lstStyle/>
                    <a:p>
                      <a:pPr marL="0" lvl="0" indent="0" algn="ctr" rtl="0">
                        <a:spcBef>
                          <a:spcPts val="0"/>
                        </a:spcBef>
                        <a:spcAft>
                          <a:spcPts val="0"/>
                        </a:spcAft>
                        <a:buNone/>
                      </a:pPr>
                      <a:r>
                        <a:rPr lang="ru" sz="1000"/>
                        <a:t>Кол-во ядер</a:t>
                      </a:r>
                      <a:endParaRPr sz="1000"/>
                    </a:p>
                  </a:txBody>
                  <a:tcPr marL="91425" marR="91425" marT="91425" marB="91425" anchor="ctr"/>
                </a:tc>
                <a:tc>
                  <a:txBody>
                    <a:bodyPr/>
                    <a:lstStyle/>
                    <a:p>
                      <a:pPr marL="0" lvl="0" indent="0" algn="ctr" rtl="0">
                        <a:spcBef>
                          <a:spcPts val="0"/>
                        </a:spcBef>
                        <a:spcAft>
                          <a:spcPts val="0"/>
                        </a:spcAft>
                        <a:buNone/>
                      </a:pPr>
                      <a:r>
                        <a:rPr lang="ru" sz="1000"/>
                        <a:t>RAM</a:t>
                      </a:r>
                      <a:endParaRPr sz="1000"/>
                    </a:p>
                    <a:p>
                      <a:pPr marL="0" lvl="0" indent="0" algn="ctr" rtl="0">
                        <a:spcBef>
                          <a:spcPts val="0"/>
                        </a:spcBef>
                        <a:spcAft>
                          <a:spcPts val="0"/>
                        </a:spcAft>
                        <a:buNone/>
                      </a:pPr>
                      <a:r>
                        <a:rPr lang="ru" sz="1000"/>
                        <a:t>(Гб)</a:t>
                      </a:r>
                      <a:endParaRPr sz="1000"/>
                    </a:p>
                  </a:txBody>
                  <a:tcPr marL="91425" marR="91425" marT="91425" marB="91425" anchor="ctr"/>
                </a:tc>
                <a:tc>
                  <a:txBody>
                    <a:bodyPr/>
                    <a:lstStyle/>
                    <a:p>
                      <a:pPr marL="0" lvl="0" indent="0" algn="ctr" rtl="0">
                        <a:spcBef>
                          <a:spcPts val="0"/>
                        </a:spcBef>
                        <a:spcAft>
                          <a:spcPts val="0"/>
                        </a:spcAft>
                        <a:buNone/>
                      </a:pPr>
                      <a:r>
                        <a:rPr lang="ru" sz="1000"/>
                        <a:t>Объем жесткого диска</a:t>
                      </a:r>
                      <a:endParaRPr sz="1000"/>
                    </a:p>
                    <a:p>
                      <a:pPr marL="0" lvl="0" indent="0" algn="ctr" rtl="0">
                        <a:spcBef>
                          <a:spcPts val="0"/>
                        </a:spcBef>
                        <a:spcAft>
                          <a:spcPts val="0"/>
                        </a:spcAft>
                        <a:buNone/>
                      </a:pPr>
                      <a:r>
                        <a:rPr lang="ru" sz="1000"/>
                        <a:t>(ГБ)</a:t>
                      </a:r>
                      <a:endParaRPr sz="1000"/>
                    </a:p>
                  </a:txBody>
                  <a:tcPr marL="91425" marR="91425" marT="91425" marB="91425" anchor="ctr"/>
                </a:tc>
                <a:tc>
                  <a:txBody>
                    <a:bodyPr/>
                    <a:lstStyle/>
                    <a:p>
                      <a:pPr marL="0" lvl="0" indent="0" algn="ctr" rtl="0">
                        <a:spcBef>
                          <a:spcPts val="0"/>
                        </a:spcBef>
                        <a:spcAft>
                          <a:spcPts val="0"/>
                        </a:spcAft>
                        <a:buNone/>
                      </a:pPr>
                      <a:r>
                        <a:rPr lang="ru" sz="1000"/>
                        <a:t>Диагональ/</a:t>
                      </a:r>
                      <a:endParaRPr sz="1000"/>
                    </a:p>
                    <a:p>
                      <a:pPr marL="0" lvl="0" indent="0" algn="ctr" rtl="0">
                        <a:spcBef>
                          <a:spcPts val="0"/>
                        </a:spcBef>
                        <a:spcAft>
                          <a:spcPts val="0"/>
                        </a:spcAft>
                        <a:buNone/>
                      </a:pPr>
                      <a:r>
                        <a:rPr lang="ru" sz="1000"/>
                        <a:t>разрешение</a:t>
                      </a:r>
                      <a:endParaRPr sz="1000"/>
                    </a:p>
                  </a:txBody>
                  <a:tcPr marL="91425" marR="91425" marT="91425" marB="91425" anchor="ctr"/>
                </a:tc>
                <a:tc>
                  <a:txBody>
                    <a:bodyPr/>
                    <a:lstStyle/>
                    <a:p>
                      <a:pPr marL="0" lvl="0" indent="0" algn="ctr" rtl="0">
                        <a:spcBef>
                          <a:spcPts val="0"/>
                        </a:spcBef>
                        <a:spcAft>
                          <a:spcPts val="0"/>
                        </a:spcAft>
                        <a:buNone/>
                      </a:pPr>
                      <a:r>
                        <a:rPr lang="ru" sz="1000"/>
                        <a:t>Работа от аккумулятора</a:t>
                      </a:r>
                      <a:endParaRPr sz="1000"/>
                    </a:p>
                  </a:txBody>
                  <a:tcPr marL="91425" marR="91425" marT="91425" marB="91425" anchor="ctr"/>
                </a:tc>
                <a:tc>
                  <a:txBody>
                    <a:bodyPr/>
                    <a:lstStyle/>
                    <a:p>
                      <a:pPr marL="0" lvl="0" indent="0" algn="ctr" rtl="0">
                        <a:spcBef>
                          <a:spcPts val="0"/>
                        </a:spcBef>
                        <a:spcAft>
                          <a:spcPts val="0"/>
                        </a:spcAft>
                        <a:buNone/>
                      </a:pPr>
                      <a:r>
                        <a:rPr lang="ru" sz="1000"/>
                        <a:t>Цена (руб.)</a:t>
                      </a:r>
                      <a:endParaRPr sz="1000"/>
                    </a:p>
                  </a:txBody>
                  <a:tcPr marL="91425" marR="91425" marT="91425" marB="91425" anchor="ctr"/>
                </a:tc>
                <a:extLst>
                  <a:ext uri="{0D108BD9-81ED-4DB2-BD59-A6C34878D82A}">
                    <a16:rowId xmlns:a16="http://schemas.microsoft.com/office/drawing/2014/main" val="10000"/>
                  </a:ext>
                </a:extLst>
              </a:tr>
            </a:tbl>
          </a:graphicData>
        </a:graphic>
      </p:graphicFrame>
      <p:graphicFrame>
        <p:nvGraphicFramePr>
          <p:cNvPr id="190" name="Google Shape;190;p31"/>
          <p:cNvGraphicFramePr/>
          <p:nvPr/>
        </p:nvGraphicFramePr>
        <p:xfrm>
          <a:off x="1041750" y="1827037"/>
          <a:ext cx="7060475" cy="487650"/>
        </p:xfrm>
        <a:graphic>
          <a:graphicData uri="http://schemas.openxmlformats.org/drawingml/2006/table">
            <a:tbl>
              <a:tblPr>
                <a:noFill/>
                <a:tableStyleId>{69B3E00F-EB1E-4917-83E1-59B40A4B5146}</a:tableStyleId>
              </a:tblPr>
              <a:tblGrid>
                <a:gridCol w="985925">
                  <a:extLst>
                    <a:ext uri="{9D8B030D-6E8A-4147-A177-3AD203B41FA5}">
                      <a16:colId xmlns:a16="http://schemas.microsoft.com/office/drawing/2014/main" val="20000"/>
                    </a:ext>
                  </a:extLst>
                </a:gridCol>
                <a:gridCol w="6791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1349550">
                  <a:extLst>
                    <a:ext uri="{9D8B030D-6E8A-4147-A177-3AD203B41FA5}">
                      <a16:colId xmlns:a16="http://schemas.microsoft.com/office/drawing/2014/main" val="20003"/>
                    </a:ext>
                  </a:extLst>
                </a:gridCol>
                <a:gridCol w="1256850">
                  <a:extLst>
                    <a:ext uri="{9D8B030D-6E8A-4147-A177-3AD203B41FA5}">
                      <a16:colId xmlns:a16="http://schemas.microsoft.com/office/drawing/2014/main" val="20004"/>
                    </a:ext>
                  </a:extLst>
                </a:gridCol>
                <a:gridCol w="1160450">
                  <a:extLst>
                    <a:ext uri="{9D8B030D-6E8A-4147-A177-3AD203B41FA5}">
                      <a16:colId xmlns:a16="http://schemas.microsoft.com/office/drawing/2014/main" val="20005"/>
                    </a:ext>
                  </a:extLst>
                </a:gridCol>
                <a:gridCol w="1006300">
                  <a:extLst>
                    <a:ext uri="{9D8B030D-6E8A-4147-A177-3AD203B41FA5}">
                      <a16:colId xmlns:a16="http://schemas.microsoft.com/office/drawing/2014/main" val="20006"/>
                    </a:ext>
                  </a:extLst>
                </a:gridCol>
              </a:tblGrid>
              <a:tr h="477875">
                <a:tc>
                  <a:txBody>
                    <a:bodyPr/>
                    <a:lstStyle/>
                    <a:p>
                      <a:pPr marL="0" lvl="0" indent="0" algn="l" rtl="0">
                        <a:spcBef>
                          <a:spcPts val="0"/>
                        </a:spcBef>
                        <a:spcAft>
                          <a:spcPts val="0"/>
                        </a:spcAft>
                        <a:buNone/>
                      </a:pPr>
                      <a:r>
                        <a:rPr lang="ru" sz="1000" b="1"/>
                        <a:t>1</a:t>
                      </a:r>
                      <a:endParaRPr sz="1000" b="1"/>
                    </a:p>
                  </a:txBody>
                  <a:tcPr marL="91425" marR="91425" marT="91425" marB="91425" anchor="ctr"/>
                </a:tc>
                <a:tc>
                  <a:txBody>
                    <a:bodyPr/>
                    <a:lstStyle/>
                    <a:p>
                      <a:pPr marL="0" lvl="0" indent="0" algn="ctr" rtl="0">
                        <a:spcBef>
                          <a:spcPts val="0"/>
                        </a:spcBef>
                        <a:spcAft>
                          <a:spcPts val="0"/>
                        </a:spcAft>
                        <a:buNone/>
                      </a:pPr>
                      <a:r>
                        <a:rPr lang="ru" sz="1000" b="1"/>
                        <a:t>4</a:t>
                      </a:r>
                      <a:endParaRPr sz="1000" b="1"/>
                    </a:p>
                  </a:txBody>
                  <a:tcPr marL="91425" marR="91425" marT="91425" marB="91425" anchor="ctr"/>
                </a:tc>
                <a:tc>
                  <a:txBody>
                    <a:bodyPr/>
                    <a:lstStyle/>
                    <a:p>
                      <a:pPr marL="0" lvl="0" indent="0" algn="ctr" rtl="0">
                        <a:spcBef>
                          <a:spcPts val="0"/>
                        </a:spcBef>
                        <a:spcAft>
                          <a:spcPts val="0"/>
                        </a:spcAft>
                        <a:buNone/>
                      </a:pPr>
                      <a:r>
                        <a:rPr lang="ru" sz="1000" b="1"/>
                        <a:t>16</a:t>
                      </a:r>
                      <a:endParaRPr sz="1000" b="1"/>
                    </a:p>
                  </a:txBody>
                  <a:tcPr marL="91425" marR="91425" marT="91425" marB="91425" anchor="ctr"/>
                </a:tc>
                <a:tc>
                  <a:txBody>
                    <a:bodyPr/>
                    <a:lstStyle/>
                    <a:p>
                      <a:pPr marL="0" lvl="0" indent="0" algn="ctr" rtl="0">
                        <a:spcBef>
                          <a:spcPts val="0"/>
                        </a:spcBef>
                        <a:spcAft>
                          <a:spcPts val="0"/>
                        </a:spcAft>
                        <a:buNone/>
                      </a:pPr>
                      <a:r>
                        <a:rPr lang="ru" sz="1000" b="1">
                          <a:solidFill>
                            <a:srgbClr val="000000"/>
                          </a:solidFill>
                        </a:rPr>
                        <a:t>1000 (HDD)+</a:t>
                      </a:r>
                      <a:endParaRPr sz="1000" b="1">
                        <a:solidFill>
                          <a:srgbClr val="000000"/>
                        </a:solidFill>
                      </a:endParaRPr>
                    </a:p>
                    <a:p>
                      <a:pPr marL="0" lvl="0" indent="0" algn="ctr" rtl="0">
                        <a:spcBef>
                          <a:spcPts val="0"/>
                        </a:spcBef>
                        <a:spcAft>
                          <a:spcPts val="0"/>
                        </a:spcAft>
                        <a:buNone/>
                      </a:pPr>
                      <a:r>
                        <a:rPr lang="ru" sz="1000" b="1">
                          <a:solidFill>
                            <a:srgbClr val="000000"/>
                          </a:solidFill>
                        </a:rPr>
                        <a:t>128 (SSD)</a:t>
                      </a:r>
                      <a:endParaRPr sz="1000" b="1"/>
                    </a:p>
                  </a:txBody>
                  <a:tcPr marL="91425" marR="91425" marT="91425" marB="91425" anchor="ctr"/>
                </a:tc>
                <a:tc>
                  <a:txBody>
                    <a:bodyPr/>
                    <a:lstStyle/>
                    <a:p>
                      <a:pPr marL="0" lvl="0" indent="0" algn="ctr" rtl="0">
                        <a:spcBef>
                          <a:spcPts val="0"/>
                        </a:spcBef>
                        <a:spcAft>
                          <a:spcPts val="0"/>
                        </a:spcAft>
                        <a:buClr>
                          <a:srgbClr val="000000"/>
                        </a:buClr>
                        <a:buSzPts val="1100"/>
                        <a:buFont typeface="Arial"/>
                        <a:buNone/>
                      </a:pPr>
                      <a:r>
                        <a:rPr lang="ru" sz="1000" b="1">
                          <a:solidFill>
                            <a:srgbClr val="333333"/>
                          </a:solidFill>
                        </a:rPr>
                        <a:t>17"/1920x1080 пикс.</a:t>
                      </a:r>
                      <a:endParaRPr sz="1000" b="1"/>
                    </a:p>
                  </a:txBody>
                  <a:tcPr marL="91425" marR="91425" marT="91425" marB="91425" anchor="ctr"/>
                </a:tc>
                <a:tc>
                  <a:txBody>
                    <a:bodyPr/>
                    <a:lstStyle/>
                    <a:p>
                      <a:pPr marL="0" lvl="0" indent="0" algn="ctr" rtl="0">
                        <a:spcBef>
                          <a:spcPts val="0"/>
                        </a:spcBef>
                        <a:spcAft>
                          <a:spcPts val="0"/>
                        </a:spcAft>
                        <a:buNone/>
                      </a:pPr>
                      <a:r>
                        <a:rPr lang="ru" sz="1000" b="1">
                          <a:solidFill>
                            <a:srgbClr val="000000"/>
                          </a:solidFill>
                        </a:rPr>
                        <a:t>до 6 часов</a:t>
                      </a:r>
                      <a:endParaRPr sz="1000" b="1"/>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ru" sz="1000" b="1">
                          <a:solidFill>
                            <a:schemeClr val="dk1"/>
                          </a:solidFill>
                        </a:rPr>
                        <a:t>86990</a:t>
                      </a:r>
                      <a:endParaRPr sz="1000" b="1">
                        <a:solidFill>
                          <a:srgbClr val="FF0000"/>
                        </a:solidFill>
                      </a:endParaRPr>
                    </a:p>
                  </a:txBody>
                  <a:tcPr marL="91425" marR="91425" marT="91425" marB="91425" anchor="ctr"/>
                </a:tc>
                <a:extLst>
                  <a:ext uri="{0D108BD9-81ED-4DB2-BD59-A6C34878D82A}">
                    <a16:rowId xmlns:a16="http://schemas.microsoft.com/office/drawing/2014/main" val="10000"/>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RU" dirty="0" err="1"/>
              <a:t>Репозиторий</a:t>
            </a:r>
            <a:r>
              <a:rPr lang="ru-RU" dirty="0"/>
              <a:t> курса</a:t>
            </a:r>
            <a:endParaRPr dirty="0"/>
          </a:p>
        </p:txBody>
      </p:sp>
      <p:sp>
        <p:nvSpPr>
          <p:cNvPr id="66" name="Google Shape;66;p14"/>
          <p:cNvSpPr txBox="1">
            <a:spLocks noGrp="1"/>
          </p:cNvSpPr>
          <p:nvPr>
            <p:ph type="body" idx="1"/>
          </p:nvPr>
        </p:nvSpPr>
        <p:spPr>
          <a:xfrm>
            <a:off x="311700" y="1171600"/>
            <a:ext cx="5670646" cy="3083425"/>
          </a:xfrm>
          <a:prstGeom prst="rect">
            <a:avLst/>
          </a:prstGeom>
        </p:spPr>
        <p:txBody>
          <a:bodyPr spcFirstLastPara="1" wrap="square" lIns="91425" tIns="91425" rIns="91425" bIns="91425" anchor="t" anchorCtr="0">
            <a:normAutofit/>
          </a:bodyPr>
          <a:lstStyle/>
          <a:p>
            <a:pPr marL="114300" lvl="0" indent="0">
              <a:buNone/>
            </a:pPr>
            <a:r>
              <a:rPr lang="en-GB" dirty="0"/>
              <a:t>https://</a:t>
            </a:r>
            <a:r>
              <a:rPr lang="en-GB" dirty="0" err="1"/>
              <a:t>github.com</a:t>
            </a:r>
            <a:r>
              <a:rPr lang="en-GB" dirty="0"/>
              <a:t>/</a:t>
            </a:r>
            <a:r>
              <a:rPr lang="en-GB" dirty="0" err="1"/>
              <a:t>Podidiving</a:t>
            </a:r>
            <a:r>
              <a:rPr lang="en-GB" dirty="0"/>
              <a:t>/dls_intro_to_ml_2021</a:t>
            </a:r>
            <a:endParaRPr dirty="0"/>
          </a:p>
        </p:txBody>
      </p:sp>
      <p:pic>
        <p:nvPicPr>
          <p:cNvPr id="3" name="Picture 2">
            <a:extLst>
              <a:ext uri="{FF2B5EF4-FFF2-40B4-BE49-F238E27FC236}">
                <a16:creationId xmlns:a16="http://schemas.microsoft.com/office/drawing/2014/main" id="{0E16115E-3549-0E4B-8292-6BBA8620F4A7}"/>
              </a:ext>
            </a:extLst>
          </p:cNvPr>
          <p:cNvPicPr>
            <a:picLocks noChangeAspect="1"/>
          </p:cNvPicPr>
          <p:nvPr/>
        </p:nvPicPr>
        <p:blipFill>
          <a:blip r:embed="rId3"/>
          <a:stretch>
            <a:fillRect/>
          </a:stretch>
        </p:blipFill>
        <p:spPr>
          <a:xfrm>
            <a:off x="5926344" y="1650569"/>
            <a:ext cx="3217656" cy="321765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p:nvPr/>
        </p:nvSpPr>
        <p:spPr>
          <a:xfrm>
            <a:off x="5455900" y="1308200"/>
            <a:ext cx="3087600" cy="871800"/>
          </a:xfrm>
          <a:prstGeom prst="roundRect">
            <a:avLst>
              <a:gd name="adj" fmla="val 16667"/>
            </a:avLst>
          </a:prstGeom>
          <a:solidFill>
            <a:srgbClr val="D9EAD3"/>
          </a:solidFill>
          <a:ln w="9525" cap="flat" cmpd="sng">
            <a:solidFill>
              <a:srgbClr val="00695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ru" sz="3000"/>
              <a:t>            X</a:t>
            </a:r>
            <a:endParaRPr sz="3000"/>
          </a:p>
        </p:txBody>
      </p:sp>
      <p:sp>
        <p:nvSpPr>
          <p:cNvPr id="196" name="Google Shape;196;p32"/>
          <p:cNvSpPr/>
          <p:nvPr/>
        </p:nvSpPr>
        <p:spPr>
          <a:xfrm>
            <a:off x="6309550" y="2844725"/>
            <a:ext cx="1380300" cy="741000"/>
          </a:xfrm>
          <a:prstGeom prst="roundRect">
            <a:avLst>
              <a:gd name="adj" fmla="val 16667"/>
            </a:avLst>
          </a:prstGeom>
          <a:solidFill>
            <a:srgbClr val="D9EAD3"/>
          </a:solidFill>
          <a:ln w="9525" cap="flat" cmpd="sng">
            <a:solidFill>
              <a:srgbClr val="00695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 sz="2400"/>
              <a:t>Y</a:t>
            </a:r>
            <a:endParaRPr sz="2400"/>
          </a:p>
        </p:txBody>
      </p:sp>
      <p:sp>
        <p:nvSpPr>
          <p:cNvPr id="197" name="Google Shape;197;p32"/>
          <p:cNvSpPr txBox="1"/>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000">
                <a:solidFill>
                  <a:srgbClr val="000000"/>
                </a:solidFill>
                <a:latin typeface="Old Standard TT"/>
                <a:ea typeface="Old Standard TT"/>
                <a:cs typeface="Old Standard TT"/>
                <a:sym typeface="Old Standard TT"/>
              </a:rPr>
              <a:t>Постановка задачи машинного обучения</a:t>
            </a:r>
            <a:endParaRPr sz="3000">
              <a:solidFill>
                <a:srgbClr val="000000"/>
              </a:solidFill>
              <a:latin typeface="Old Standard TT"/>
              <a:ea typeface="Old Standard TT"/>
              <a:cs typeface="Old Standard TT"/>
              <a:sym typeface="Old Standard TT"/>
            </a:endParaRPr>
          </a:p>
        </p:txBody>
      </p:sp>
      <p:sp>
        <p:nvSpPr>
          <p:cNvPr id="198" name="Google Shape;198;p32"/>
          <p:cNvSpPr txBox="1"/>
          <p:nvPr/>
        </p:nvSpPr>
        <p:spPr>
          <a:xfrm>
            <a:off x="311700" y="1171600"/>
            <a:ext cx="4933500" cy="3397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Font typeface="Old Standard TT"/>
              <a:buChar char="●"/>
            </a:pPr>
            <a:r>
              <a:rPr lang="ru" sz="1800" i="1">
                <a:solidFill>
                  <a:srgbClr val="000000"/>
                </a:solidFill>
                <a:latin typeface="Old Standard TT"/>
                <a:ea typeface="Old Standard TT"/>
                <a:cs typeface="Old Standard TT"/>
                <a:sym typeface="Old Standard TT"/>
              </a:rPr>
              <a:t>X</a:t>
            </a:r>
            <a:r>
              <a:rPr lang="ru" sz="1800">
                <a:solidFill>
                  <a:srgbClr val="000000"/>
                </a:solidFill>
                <a:latin typeface="Old Standard TT"/>
                <a:ea typeface="Old Standard TT"/>
                <a:cs typeface="Old Standard TT"/>
                <a:sym typeface="Old Standard TT"/>
              </a:rPr>
              <a:t> — множество </a:t>
            </a:r>
            <a:r>
              <a:rPr lang="ru" sz="1800" i="1">
                <a:solidFill>
                  <a:srgbClr val="000000"/>
                </a:solidFill>
                <a:latin typeface="Old Standard TT"/>
                <a:ea typeface="Old Standard TT"/>
                <a:cs typeface="Old Standard TT"/>
                <a:sym typeface="Old Standard TT"/>
              </a:rPr>
              <a:t>объектов</a:t>
            </a:r>
            <a:endParaRPr sz="1800" i="1">
              <a:solidFill>
                <a:srgbClr val="000000"/>
              </a:solidFill>
              <a:latin typeface="Old Standard TT"/>
              <a:ea typeface="Old Standard TT"/>
              <a:cs typeface="Old Standard TT"/>
              <a:sym typeface="Old Standard TT"/>
            </a:endParaRPr>
          </a:p>
          <a:p>
            <a:pPr marL="457200" lvl="0" indent="-342900" algn="l" rtl="0">
              <a:lnSpc>
                <a:spcPct val="115000"/>
              </a:lnSpc>
              <a:spcBef>
                <a:spcPts val="0"/>
              </a:spcBef>
              <a:spcAft>
                <a:spcPts val="0"/>
              </a:spcAft>
              <a:buClr>
                <a:srgbClr val="000000"/>
              </a:buClr>
              <a:buSzPts val="1800"/>
              <a:buFont typeface="Old Standard TT"/>
              <a:buChar char="●"/>
            </a:pPr>
            <a:r>
              <a:rPr lang="ru" sz="1800" i="1">
                <a:solidFill>
                  <a:srgbClr val="000000"/>
                </a:solidFill>
                <a:latin typeface="Old Standard TT"/>
                <a:ea typeface="Old Standard TT"/>
                <a:cs typeface="Old Standard TT"/>
                <a:sym typeface="Old Standard TT"/>
              </a:rPr>
              <a:t>Y</a:t>
            </a:r>
            <a:r>
              <a:rPr lang="ru" sz="1800">
                <a:solidFill>
                  <a:srgbClr val="000000"/>
                </a:solidFill>
                <a:latin typeface="Old Standard TT"/>
                <a:ea typeface="Old Standard TT"/>
                <a:cs typeface="Old Standard TT"/>
                <a:sym typeface="Old Standard TT"/>
              </a:rPr>
              <a:t> — множество </a:t>
            </a:r>
            <a:r>
              <a:rPr lang="ru" sz="1800" i="1">
                <a:solidFill>
                  <a:srgbClr val="000000"/>
                </a:solidFill>
                <a:latin typeface="Old Standard TT"/>
                <a:ea typeface="Old Standard TT"/>
                <a:cs typeface="Old Standard TT"/>
                <a:sym typeface="Old Standard TT"/>
              </a:rPr>
              <a:t>ответов</a:t>
            </a:r>
            <a:r>
              <a:rPr lang="ru" sz="1800">
                <a:solidFill>
                  <a:srgbClr val="000000"/>
                </a:solidFill>
                <a:latin typeface="Old Standard TT"/>
                <a:ea typeface="Old Standard TT"/>
                <a:cs typeface="Old Standard TT"/>
                <a:sym typeface="Old Standard TT"/>
              </a:rPr>
              <a:t> (например, два класса или произвольные числа)</a:t>
            </a:r>
            <a:endParaRPr sz="1800">
              <a:solidFill>
                <a:srgbClr val="000000"/>
              </a:solidFill>
              <a:latin typeface="Old Standard TT"/>
              <a:ea typeface="Old Standard TT"/>
              <a:cs typeface="Old Standard TT"/>
              <a:sym typeface="Old Standard TT"/>
            </a:endParaRPr>
          </a:p>
          <a:p>
            <a:pPr marL="457200" lvl="0" indent="-342900" algn="l" rtl="0">
              <a:lnSpc>
                <a:spcPct val="115000"/>
              </a:lnSpc>
              <a:spcBef>
                <a:spcPts val="0"/>
              </a:spcBef>
              <a:spcAft>
                <a:spcPts val="0"/>
              </a:spcAft>
              <a:buClr>
                <a:srgbClr val="000000"/>
              </a:buClr>
              <a:buSzPts val="1800"/>
              <a:buFont typeface="Old Standard TT"/>
              <a:buChar char="●"/>
            </a:pPr>
            <a:r>
              <a:rPr lang="ru" sz="1800" i="1">
                <a:solidFill>
                  <a:srgbClr val="000000"/>
                </a:solidFill>
                <a:latin typeface="Old Standard TT"/>
                <a:ea typeface="Old Standard TT"/>
                <a:cs typeface="Old Standard TT"/>
                <a:sym typeface="Old Standard TT"/>
              </a:rPr>
              <a:t>y: X → Y</a:t>
            </a:r>
            <a:r>
              <a:rPr lang="ru" sz="1800">
                <a:solidFill>
                  <a:srgbClr val="000000"/>
                </a:solidFill>
                <a:latin typeface="Old Standard TT"/>
                <a:ea typeface="Old Standard TT"/>
                <a:cs typeface="Old Standard TT"/>
                <a:sym typeface="Old Standard TT"/>
              </a:rPr>
              <a:t> — неизвестная закономерность </a:t>
            </a:r>
            <a:endParaRPr sz="1800" baseline="-25000">
              <a:solidFill>
                <a:srgbClr val="000000"/>
              </a:solidFill>
              <a:latin typeface="Old Standard TT"/>
              <a:ea typeface="Old Standard TT"/>
              <a:cs typeface="Old Standard TT"/>
              <a:sym typeface="Old Standard TT"/>
            </a:endParaRPr>
          </a:p>
        </p:txBody>
      </p:sp>
      <p:sp>
        <p:nvSpPr>
          <p:cNvPr id="199" name="Google Shape;199;p32"/>
          <p:cNvSpPr/>
          <p:nvPr/>
        </p:nvSpPr>
        <p:spPr>
          <a:xfrm>
            <a:off x="6729250" y="2322013"/>
            <a:ext cx="540900" cy="380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 sz="1500" i="1"/>
              <a:t>y</a:t>
            </a:r>
            <a:endParaRPr sz="1500" i="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p:nvPr/>
        </p:nvSpPr>
        <p:spPr>
          <a:xfrm>
            <a:off x="5455900" y="1308200"/>
            <a:ext cx="3087600" cy="871800"/>
          </a:xfrm>
          <a:prstGeom prst="roundRect">
            <a:avLst>
              <a:gd name="adj" fmla="val 16667"/>
            </a:avLst>
          </a:prstGeom>
          <a:solidFill>
            <a:srgbClr val="D9EAD3"/>
          </a:solidFill>
          <a:ln w="9525" cap="flat" cmpd="sng">
            <a:solidFill>
              <a:srgbClr val="00695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ru" sz="3000"/>
              <a:t>            X</a:t>
            </a:r>
            <a:endParaRPr sz="3000"/>
          </a:p>
        </p:txBody>
      </p:sp>
      <p:sp>
        <p:nvSpPr>
          <p:cNvPr id="205" name="Google Shape;205;p33"/>
          <p:cNvSpPr/>
          <p:nvPr/>
        </p:nvSpPr>
        <p:spPr>
          <a:xfrm>
            <a:off x="7271950" y="1471700"/>
            <a:ext cx="1075200" cy="544800"/>
          </a:xfrm>
          <a:prstGeom prst="roundRect">
            <a:avLst>
              <a:gd name="adj" fmla="val 16667"/>
            </a:avLst>
          </a:prstGeom>
          <a:solidFill>
            <a:srgbClr val="B6D7A8"/>
          </a:solidFill>
          <a:ln w="9525" cap="flat" cmpd="sng">
            <a:solidFill>
              <a:srgbClr val="00695C"/>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ru" sz="1000"/>
              <a:t>обучающая выборка</a:t>
            </a:r>
            <a:endParaRPr sz="1000"/>
          </a:p>
        </p:txBody>
      </p:sp>
      <p:sp>
        <p:nvSpPr>
          <p:cNvPr id="206" name="Google Shape;206;p33"/>
          <p:cNvSpPr/>
          <p:nvPr/>
        </p:nvSpPr>
        <p:spPr>
          <a:xfrm>
            <a:off x="6309550" y="2844725"/>
            <a:ext cx="1380300" cy="741000"/>
          </a:xfrm>
          <a:prstGeom prst="roundRect">
            <a:avLst>
              <a:gd name="adj" fmla="val 16667"/>
            </a:avLst>
          </a:prstGeom>
          <a:solidFill>
            <a:srgbClr val="D9EAD3"/>
          </a:solidFill>
          <a:ln w="9525" cap="flat" cmpd="sng">
            <a:solidFill>
              <a:srgbClr val="00695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 sz="2400"/>
              <a:t>Y</a:t>
            </a:r>
            <a:endParaRPr sz="2400"/>
          </a:p>
        </p:txBody>
      </p:sp>
      <p:cxnSp>
        <p:nvCxnSpPr>
          <p:cNvPr id="207" name="Google Shape;207;p33"/>
          <p:cNvCxnSpPr/>
          <p:nvPr/>
        </p:nvCxnSpPr>
        <p:spPr>
          <a:xfrm flipH="1">
            <a:off x="6831975" y="1859800"/>
            <a:ext cx="563700" cy="1362300"/>
          </a:xfrm>
          <a:prstGeom prst="straightConnector1">
            <a:avLst/>
          </a:prstGeom>
          <a:noFill/>
          <a:ln w="9525" cap="flat" cmpd="sng">
            <a:solidFill>
              <a:srgbClr val="FF0000"/>
            </a:solidFill>
            <a:prstDash val="solid"/>
            <a:round/>
            <a:headEnd type="none" w="med" len="med"/>
            <a:tailEnd type="triangle" w="med" len="med"/>
          </a:ln>
        </p:spPr>
      </p:cxnSp>
      <p:sp>
        <p:nvSpPr>
          <p:cNvPr id="208" name="Google Shape;208;p33"/>
          <p:cNvSpPr/>
          <p:nvPr/>
        </p:nvSpPr>
        <p:spPr>
          <a:xfrm>
            <a:off x="6974175" y="2279563"/>
            <a:ext cx="951900" cy="225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 sz="1100"/>
              <a:t>знаем</a:t>
            </a:r>
            <a:endParaRPr sz="1100"/>
          </a:p>
        </p:txBody>
      </p:sp>
      <p:sp>
        <p:nvSpPr>
          <p:cNvPr id="209" name="Google Shape;209;p33"/>
          <p:cNvSpPr txBox="1"/>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000">
                <a:solidFill>
                  <a:srgbClr val="000000"/>
                </a:solidFill>
                <a:latin typeface="Old Standard TT"/>
                <a:ea typeface="Old Standard TT"/>
                <a:cs typeface="Old Standard TT"/>
                <a:sym typeface="Old Standard TT"/>
              </a:rPr>
              <a:t>Постановка задачи машинного обучения</a:t>
            </a:r>
            <a:endParaRPr sz="3000">
              <a:solidFill>
                <a:srgbClr val="000000"/>
              </a:solidFill>
              <a:latin typeface="Old Standard TT"/>
              <a:ea typeface="Old Standard TT"/>
              <a:cs typeface="Old Standard TT"/>
              <a:sym typeface="Old Standard TT"/>
            </a:endParaRPr>
          </a:p>
        </p:txBody>
      </p:sp>
      <p:sp>
        <p:nvSpPr>
          <p:cNvPr id="210" name="Google Shape;210;p33"/>
          <p:cNvSpPr txBox="1"/>
          <p:nvPr/>
        </p:nvSpPr>
        <p:spPr>
          <a:xfrm>
            <a:off x="311700" y="1171600"/>
            <a:ext cx="4933500" cy="3397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Font typeface="Old Standard TT"/>
              <a:buChar char="●"/>
            </a:pPr>
            <a:r>
              <a:rPr lang="ru" sz="1800" i="1">
                <a:solidFill>
                  <a:srgbClr val="000000"/>
                </a:solidFill>
                <a:latin typeface="Old Standard TT"/>
                <a:ea typeface="Old Standard TT"/>
                <a:cs typeface="Old Standard TT"/>
                <a:sym typeface="Old Standard TT"/>
              </a:rPr>
              <a:t>X</a:t>
            </a:r>
            <a:r>
              <a:rPr lang="ru" sz="1800">
                <a:solidFill>
                  <a:srgbClr val="000000"/>
                </a:solidFill>
                <a:latin typeface="Old Standard TT"/>
                <a:ea typeface="Old Standard TT"/>
                <a:cs typeface="Old Standard TT"/>
                <a:sym typeface="Old Standard TT"/>
              </a:rPr>
              <a:t> — множество </a:t>
            </a:r>
            <a:r>
              <a:rPr lang="ru" sz="1800" i="1">
                <a:solidFill>
                  <a:srgbClr val="000000"/>
                </a:solidFill>
                <a:latin typeface="Old Standard TT"/>
                <a:ea typeface="Old Standard TT"/>
                <a:cs typeface="Old Standard TT"/>
                <a:sym typeface="Old Standard TT"/>
              </a:rPr>
              <a:t>объектов</a:t>
            </a:r>
            <a:endParaRPr sz="1800" i="1">
              <a:solidFill>
                <a:srgbClr val="000000"/>
              </a:solidFill>
              <a:latin typeface="Old Standard TT"/>
              <a:ea typeface="Old Standard TT"/>
              <a:cs typeface="Old Standard TT"/>
              <a:sym typeface="Old Standard TT"/>
            </a:endParaRPr>
          </a:p>
          <a:p>
            <a:pPr marL="457200" lvl="0" indent="-342900" algn="l" rtl="0">
              <a:lnSpc>
                <a:spcPct val="115000"/>
              </a:lnSpc>
              <a:spcBef>
                <a:spcPts val="0"/>
              </a:spcBef>
              <a:spcAft>
                <a:spcPts val="0"/>
              </a:spcAft>
              <a:buClr>
                <a:srgbClr val="000000"/>
              </a:buClr>
              <a:buSzPts val="1800"/>
              <a:buFont typeface="Old Standard TT"/>
              <a:buChar char="●"/>
            </a:pPr>
            <a:r>
              <a:rPr lang="ru" sz="1800" i="1">
                <a:solidFill>
                  <a:srgbClr val="000000"/>
                </a:solidFill>
                <a:latin typeface="Old Standard TT"/>
                <a:ea typeface="Old Standard TT"/>
                <a:cs typeface="Old Standard TT"/>
                <a:sym typeface="Old Standard TT"/>
              </a:rPr>
              <a:t>Y</a:t>
            </a:r>
            <a:r>
              <a:rPr lang="ru" sz="1800">
                <a:solidFill>
                  <a:srgbClr val="000000"/>
                </a:solidFill>
                <a:latin typeface="Old Standard TT"/>
                <a:ea typeface="Old Standard TT"/>
                <a:cs typeface="Old Standard TT"/>
                <a:sym typeface="Old Standard TT"/>
              </a:rPr>
              <a:t> — множество </a:t>
            </a:r>
            <a:r>
              <a:rPr lang="ru" sz="1800" i="1">
                <a:solidFill>
                  <a:srgbClr val="000000"/>
                </a:solidFill>
                <a:latin typeface="Old Standard TT"/>
                <a:ea typeface="Old Standard TT"/>
                <a:cs typeface="Old Standard TT"/>
                <a:sym typeface="Old Standard TT"/>
              </a:rPr>
              <a:t>ответов</a:t>
            </a:r>
            <a:r>
              <a:rPr lang="ru" sz="1800">
                <a:solidFill>
                  <a:srgbClr val="000000"/>
                </a:solidFill>
                <a:latin typeface="Old Standard TT"/>
                <a:ea typeface="Old Standard TT"/>
                <a:cs typeface="Old Standard TT"/>
                <a:sym typeface="Old Standard TT"/>
              </a:rPr>
              <a:t> (например, два класса или произвольные числа)</a:t>
            </a:r>
            <a:endParaRPr sz="1800">
              <a:solidFill>
                <a:srgbClr val="000000"/>
              </a:solidFill>
              <a:latin typeface="Old Standard TT"/>
              <a:ea typeface="Old Standard TT"/>
              <a:cs typeface="Old Standard TT"/>
              <a:sym typeface="Old Standard TT"/>
            </a:endParaRPr>
          </a:p>
          <a:p>
            <a:pPr marL="457200" lvl="0" indent="-342900" algn="l" rtl="0">
              <a:lnSpc>
                <a:spcPct val="115000"/>
              </a:lnSpc>
              <a:spcBef>
                <a:spcPts val="0"/>
              </a:spcBef>
              <a:spcAft>
                <a:spcPts val="0"/>
              </a:spcAft>
              <a:buClr>
                <a:srgbClr val="000000"/>
              </a:buClr>
              <a:buSzPts val="1800"/>
              <a:buFont typeface="Old Standard TT"/>
              <a:buChar char="●"/>
            </a:pPr>
            <a:r>
              <a:rPr lang="ru" sz="1800" i="1">
                <a:solidFill>
                  <a:srgbClr val="000000"/>
                </a:solidFill>
                <a:latin typeface="Old Standard TT"/>
                <a:ea typeface="Old Standard TT"/>
                <a:cs typeface="Old Standard TT"/>
                <a:sym typeface="Old Standard TT"/>
              </a:rPr>
              <a:t>y: X → Y</a:t>
            </a:r>
            <a:r>
              <a:rPr lang="ru" sz="1800">
                <a:solidFill>
                  <a:srgbClr val="000000"/>
                </a:solidFill>
                <a:latin typeface="Old Standard TT"/>
                <a:ea typeface="Old Standard TT"/>
                <a:cs typeface="Old Standard TT"/>
                <a:sym typeface="Old Standard TT"/>
              </a:rPr>
              <a:t> — неизвестная закономерность</a:t>
            </a:r>
            <a:endParaRPr sz="1800">
              <a:solidFill>
                <a:srgbClr val="000000"/>
              </a:solidFill>
              <a:latin typeface="Old Standard TT"/>
              <a:ea typeface="Old Standard TT"/>
              <a:cs typeface="Old Standard TT"/>
              <a:sym typeface="Old Standard TT"/>
            </a:endParaRPr>
          </a:p>
          <a:p>
            <a:pPr marL="0" lvl="0" indent="0" algn="l" rtl="0">
              <a:lnSpc>
                <a:spcPct val="115000"/>
              </a:lnSpc>
              <a:spcBef>
                <a:spcPts val="1600"/>
              </a:spcBef>
              <a:spcAft>
                <a:spcPts val="0"/>
              </a:spcAft>
              <a:buNone/>
            </a:pPr>
            <a:r>
              <a:rPr lang="ru" sz="1800" b="1">
                <a:solidFill>
                  <a:srgbClr val="000000"/>
                </a:solidFill>
                <a:latin typeface="Old Standard TT"/>
                <a:ea typeface="Old Standard TT"/>
                <a:cs typeface="Old Standard TT"/>
                <a:sym typeface="Old Standard TT"/>
              </a:rPr>
              <a:t>Дано: </a:t>
            </a:r>
            <a:r>
              <a:rPr lang="ru" sz="1800" i="1">
                <a:solidFill>
                  <a:srgbClr val="000000"/>
                </a:solidFill>
                <a:latin typeface="Old Standard TT"/>
                <a:ea typeface="Old Standard TT"/>
                <a:cs typeface="Old Standard TT"/>
                <a:sym typeface="Old Standard TT"/>
              </a:rPr>
              <a:t>обучающая выборка</a:t>
            </a:r>
            <a:r>
              <a:rPr lang="ru" sz="1800">
                <a:solidFill>
                  <a:srgbClr val="000000"/>
                </a:solidFill>
                <a:latin typeface="Old Standard TT"/>
                <a:ea typeface="Old Standard TT"/>
                <a:cs typeface="Old Standard TT"/>
                <a:sym typeface="Old Standard TT"/>
              </a:rPr>
              <a:t>, {</a:t>
            </a:r>
            <a:r>
              <a:rPr lang="ru" sz="1800" i="1">
                <a:solidFill>
                  <a:srgbClr val="000000"/>
                </a:solidFill>
                <a:latin typeface="Old Standard TT"/>
                <a:ea typeface="Old Standard TT"/>
                <a:cs typeface="Old Standard TT"/>
                <a:sym typeface="Old Standard TT"/>
              </a:rPr>
              <a:t>x</a:t>
            </a:r>
            <a:r>
              <a:rPr lang="ru" sz="1800" i="1" baseline="30000">
                <a:solidFill>
                  <a:srgbClr val="000000"/>
                </a:solidFill>
                <a:latin typeface="Old Standard TT"/>
                <a:ea typeface="Old Standard TT"/>
                <a:cs typeface="Old Standard TT"/>
                <a:sym typeface="Old Standard TT"/>
              </a:rPr>
              <a:t>1</a:t>
            </a:r>
            <a:r>
              <a:rPr lang="ru" sz="1800" i="1">
                <a:solidFill>
                  <a:srgbClr val="000000"/>
                </a:solidFill>
                <a:latin typeface="Old Standard TT"/>
                <a:ea typeface="Old Standard TT"/>
                <a:cs typeface="Old Standard TT"/>
                <a:sym typeface="Old Standard TT"/>
              </a:rPr>
              <a:t>, x</a:t>
            </a:r>
            <a:r>
              <a:rPr lang="ru" sz="1800" i="1" baseline="30000">
                <a:solidFill>
                  <a:srgbClr val="000000"/>
                </a:solidFill>
                <a:latin typeface="Old Standard TT"/>
                <a:ea typeface="Old Standard TT"/>
                <a:cs typeface="Old Standard TT"/>
                <a:sym typeface="Old Standard TT"/>
              </a:rPr>
              <a:t>2</a:t>
            </a:r>
            <a:r>
              <a:rPr lang="ru" sz="1800" i="1">
                <a:solidFill>
                  <a:srgbClr val="000000"/>
                </a:solidFill>
                <a:latin typeface="Old Standard TT"/>
                <a:ea typeface="Old Standard TT"/>
                <a:cs typeface="Old Standard TT"/>
                <a:sym typeface="Old Standard TT"/>
              </a:rPr>
              <a:t>, …, x</a:t>
            </a:r>
            <a:r>
              <a:rPr lang="ru" sz="1800" i="1" baseline="30000">
                <a:latin typeface="Old Standard TT"/>
                <a:ea typeface="Old Standard TT"/>
                <a:cs typeface="Old Standard TT"/>
                <a:sym typeface="Old Standard TT"/>
              </a:rPr>
              <a:t>l</a:t>
            </a:r>
            <a:r>
              <a:rPr lang="ru" sz="1800">
                <a:solidFill>
                  <a:srgbClr val="000000"/>
                </a:solidFill>
                <a:latin typeface="Old Standard TT"/>
                <a:ea typeface="Old Standard TT"/>
                <a:cs typeface="Old Standard TT"/>
                <a:sym typeface="Old Standard TT"/>
              </a:rPr>
              <a:t>} — подмножество множества </a:t>
            </a:r>
            <a:r>
              <a:rPr lang="ru" sz="1800" i="1">
                <a:solidFill>
                  <a:srgbClr val="000000"/>
                </a:solidFill>
                <a:latin typeface="Old Standard TT"/>
                <a:ea typeface="Old Standard TT"/>
                <a:cs typeface="Old Standard TT"/>
                <a:sym typeface="Old Standard TT"/>
              </a:rPr>
              <a:t>X </a:t>
            </a:r>
            <a:r>
              <a:rPr lang="ru" sz="1800">
                <a:solidFill>
                  <a:srgbClr val="000000"/>
                </a:solidFill>
                <a:latin typeface="Old Standard TT"/>
                <a:ea typeface="Old Standard TT"/>
                <a:cs typeface="Old Standard TT"/>
                <a:sym typeface="Old Standard TT"/>
              </a:rPr>
              <a:t>с известными лейблами</a:t>
            </a:r>
            <a:endParaRPr sz="1800">
              <a:solidFill>
                <a:srgbClr val="000000"/>
              </a:solidFill>
              <a:latin typeface="Old Standard TT"/>
              <a:ea typeface="Old Standard TT"/>
              <a:cs typeface="Old Standard TT"/>
              <a:sym typeface="Old Standard TT"/>
            </a:endParaRPr>
          </a:p>
          <a:p>
            <a:pPr marL="0" lvl="0" indent="0" algn="l" rtl="0">
              <a:lnSpc>
                <a:spcPct val="115000"/>
              </a:lnSpc>
              <a:spcBef>
                <a:spcPts val="1600"/>
              </a:spcBef>
              <a:spcAft>
                <a:spcPts val="1600"/>
              </a:spcAft>
              <a:buNone/>
            </a:pPr>
            <a:r>
              <a:rPr lang="ru" sz="1800">
                <a:solidFill>
                  <a:srgbClr val="000000"/>
                </a:solidFill>
                <a:latin typeface="Old Standard TT"/>
                <a:ea typeface="Old Standard TT"/>
                <a:cs typeface="Old Standard TT"/>
                <a:sym typeface="Old Standard TT"/>
              </a:rPr>
              <a:t> </a:t>
            </a:r>
            <a:endParaRPr sz="1800" baseline="-25000">
              <a:solidFill>
                <a:srgbClr val="000000"/>
              </a:solidFill>
              <a:latin typeface="Old Standard TT"/>
              <a:ea typeface="Old Standard TT"/>
              <a:cs typeface="Old Standard TT"/>
              <a:sym typeface="Old Standard TT"/>
            </a:endParaRPr>
          </a:p>
        </p:txBody>
      </p:sp>
      <p:cxnSp>
        <p:nvCxnSpPr>
          <p:cNvPr id="211" name="Google Shape;211;p33"/>
          <p:cNvCxnSpPr/>
          <p:nvPr/>
        </p:nvCxnSpPr>
        <p:spPr>
          <a:xfrm flipH="1">
            <a:off x="7199450" y="1859800"/>
            <a:ext cx="370500" cy="1634700"/>
          </a:xfrm>
          <a:prstGeom prst="straightConnector1">
            <a:avLst/>
          </a:prstGeom>
          <a:noFill/>
          <a:ln w="9525" cap="flat" cmpd="sng">
            <a:solidFill>
              <a:srgbClr val="FF0000"/>
            </a:solidFill>
            <a:prstDash val="solid"/>
            <a:round/>
            <a:headEnd type="none" w="med" len="med"/>
            <a:tailEnd type="triangle" w="med" len="med"/>
          </a:ln>
        </p:spPr>
      </p:cxnSp>
      <p:cxnSp>
        <p:nvCxnSpPr>
          <p:cNvPr id="212" name="Google Shape;212;p33"/>
          <p:cNvCxnSpPr/>
          <p:nvPr/>
        </p:nvCxnSpPr>
        <p:spPr>
          <a:xfrm flipH="1">
            <a:off x="7526275" y="1874325"/>
            <a:ext cx="494100" cy="12204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p:nvPr/>
        </p:nvSpPr>
        <p:spPr>
          <a:xfrm>
            <a:off x="5455900" y="1308200"/>
            <a:ext cx="3087600" cy="871800"/>
          </a:xfrm>
          <a:prstGeom prst="roundRect">
            <a:avLst>
              <a:gd name="adj" fmla="val 16667"/>
            </a:avLst>
          </a:prstGeom>
          <a:solidFill>
            <a:srgbClr val="D9EAD3"/>
          </a:solidFill>
          <a:ln w="9525" cap="flat" cmpd="sng">
            <a:solidFill>
              <a:srgbClr val="00695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ru" sz="3000"/>
              <a:t>            X</a:t>
            </a:r>
            <a:endParaRPr sz="3000"/>
          </a:p>
        </p:txBody>
      </p:sp>
      <p:sp>
        <p:nvSpPr>
          <p:cNvPr id="218" name="Google Shape;218;p34"/>
          <p:cNvSpPr/>
          <p:nvPr/>
        </p:nvSpPr>
        <p:spPr>
          <a:xfrm>
            <a:off x="6309550" y="2844725"/>
            <a:ext cx="1380300" cy="741000"/>
          </a:xfrm>
          <a:prstGeom prst="roundRect">
            <a:avLst>
              <a:gd name="adj" fmla="val 16667"/>
            </a:avLst>
          </a:prstGeom>
          <a:solidFill>
            <a:srgbClr val="D9EAD3"/>
          </a:solidFill>
          <a:ln w="9525" cap="flat" cmpd="sng">
            <a:solidFill>
              <a:srgbClr val="00695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 sz="2400"/>
              <a:t>Y</a:t>
            </a:r>
            <a:endParaRPr sz="2400"/>
          </a:p>
        </p:txBody>
      </p:sp>
      <p:sp>
        <p:nvSpPr>
          <p:cNvPr id="219" name="Google Shape;219;p34"/>
          <p:cNvSpPr/>
          <p:nvPr/>
        </p:nvSpPr>
        <p:spPr>
          <a:xfrm>
            <a:off x="5728125" y="2276175"/>
            <a:ext cx="1104300" cy="2253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 sz="1100"/>
              <a:t>хотим узнать</a:t>
            </a:r>
            <a:endParaRPr sz="1100"/>
          </a:p>
        </p:txBody>
      </p:sp>
      <p:sp>
        <p:nvSpPr>
          <p:cNvPr id="220" name="Google Shape;220;p34"/>
          <p:cNvSpPr txBox="1"/>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000">
                <a:solidFill>
                  <a:srgbClr val="000000"/>
                </a:solidFill>
                <a:latin typeface="Old Standard TT"/>
                <a:ea typeface="Old Standard TT"/>
                <a:cs typeface="Old Standard TT"/>
                <a:sym typeface="Old Standard TT"/>
              </a:rPr>
              <a:t>Постановка задачи машинного обучения</a:t>
            </a:r>
            <a:endParaRPr sz="3000">
              <a:solidFill>
                <a:srgbClr val="000000"/>
              </a:solidFill>
              <a:latin typeface="Old Standard TT"/>
              <a:ea typeface="Old Standard TT"/>
              <a:cs typeface="Old Standard TT"/>
              <a:sym typeface="Old Standard TT"/>
            </a:endParaRPr>
          </a:p>
        </p:txBody>
      </p:sp>
      <p:sp>
        <p:nvSpPr>
          <p:cNvPr id="221" name="Google Shape;221;p34"/>
          <p:cNvSpPr txBox="1"/>
          <p:nvPr/>
        </p:nvSpPr>
        <p:spPr>
          <a:xfrm>
            <a:off x="311700" y="1171600"/>
            <a:ext cx="4933500" cy="3397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Font typeface="Old Standard TT"/>
              <a:buChar char="●"/>
            </a:pPr>
            <a:r>
              <a:rPr lang="ru" sz="1800" i="1">
                <a:solidFill>
                  <a:srgbClr val="000000"/>
                </a:solidFill>
                <a:latin typeface="Old Standard TT"/>
                <a:ea typeface="Old Standard TT"/>
                <a:cs typeface="Old Standard TT"/>
                <a:sym typeface="Old Standard TT"/>
              </a:rPr>
              <a:t>X</a:t>
            </a:r>
            <a:r>
              <a:rPr lang="ru" sz="1800">
                <a:solidFill>
                  <a:srgbClr val="000000"/>
                </a:solidFill>
                <a:latin typeface="Old Standard TT"/>
                <a:ea typeface="Old Standard TT"/>
                <a:cs typeface="Old Standard TT"/>
                <a:sym typeface="Old Standard TT"/>
              </a:rPr>
              <a:t> — множество </a:t>
            </a:r>
            <a:r>
              <a:rPr lang="ru" sz="1800" i="1">
                <a:solidFill>
                  <a:srgbClr val="000000"/>
                </a:solidFill>
                <a:latin typeface="Old Standard TT"/>
                <a:ea typeface="Old Standard TT"/>
                <a:cs typeface="Old Standard TT"/>
                <a:sym typeface="Old Standard TT"/>
              </a:rPr>
              <a:t>объектов</a:t>
            </a:r>
            <a:endParaRPr sz="1800" i="1">
              <a:solidFill>
                <a:srgbClr val="000000"/>
              </a:solidFill>
              <a:latin typeface="Old Standard TT"/>
              <a:ea typeface="Old Standard TT"/>
              <a:cs typeface="Old Standard TT"/>
              <a:sym typeface="Old Standard TT"/>
            </a:endParaRPr>
          </a:p>
          <a:p>
            <a:pPr marL="457200" lvl="0" indent="-342900" algn="l" rtl="0">
              <a:lnSpc>
                <a:spcPct val="115000"/>
              </a:lnSpc>
              <a:spcBef>
                <a:spcPts val="0"/>
              </a:spcBef>
              <a:spcAft>
                <a:spcPts val="0"/>
              </a:spcAft>
              <a:buClr>
                <a:srgbClr val="000000"/>
              </a:buClr>
              <a:buSzPts val="1800"/>
              <a:buFont typeface="Old Standard TT"/>
              <a:buChar char="●"/>
            </a:pPr>
            <a:r>
              <a:rPr lang="ru" sz="1800" i="1">
                <a:solidFill>
                  <a:srgbClr val="000000"/>
                </a:solidFill>
                <a:latin typeface="Old Standard TT"/>
                <a:ea typeface="Old Standard TT"/>
                <a:cs typeface="Old Standard TT"/>
                <a:sym typeface="Old Standard TT"/>
              </a:rPr>
              <a:t>Y</a:t>
            </a:r>
            <a:r>
              <a:rPr lang="ru" sz="1800">
                <a:solidFill>
                  <a:srgbClr val="000000"/>
                </a:solidFill>
                <a:latin typeface="Old Standard TT"/>
                <a:ea typeface="Old Standard TT"/>
                <a:cs typeface="Old Standard TT"/>
                <a:sym typeface="Old Standard TT"/>
              </a:rPr>
              <a:t> — множество </a:t>
            </a:r>
            <a:r>
              <a:rPr lang="ru" sz="1800" i="1">
                <a:solidFill>
                  <a:srgbClr val="000000"/>
                </a:solidFill>
                <a:latin typeface="Old Standard TT"/>
                <a:ea typeface="Old Standard TT"/>
                <a:cs typeface="Old Standard TT"/>
                <a:sym typeface="Old Standard TT"/>
              </a:rPr>
              <a:t>ответов</a:t>
            </a:r>
            <a:r>
              <a:rPr lang="ru" sz="1800">
                <a:solidFill>
                  <a:srgbClr val="000000"/>
                </a:solidFill>
                <a:latin typeface="Old Standard TT"/>
                <a:ea typeface="Old Standard TT"/>
                <a:cs typeface="Old Standard TT"/>
                <a:sym typeface="Old Standard TT"/>
              </a:rPr>
              <a:t> (например, два класса или произвольные числа)</a:t>
            </a:r>
            <a:endParaRPr sz="1800">
              <a:solidFill>
                <a:srgbClr val="000000"/>
              </a:solidFill>
              <a:latin typeface="Old Standard TT"/>
              <a:ea typeface="Old Standard TT"/>
              <a:cs typeface="Old Standard TT"/>
              <a:sym typeface="Old Standard TT"/>
            </a:endParaRPr>
          </a:p>
          <a:p>
            <a:pPr marL="457200" lvl="0" indent="-342900" algn="l" rtl="0">
              <a:lnSpc>
                <a:spcPct val="115000"/>
              </a:lnSpc>
              <a:spcBef>
                <a:spcPts val="0"/>
              </a:spcBef>
              <a:spcAft>
                <a:spcPts val="0"/>
              </a:spcAft>
              <a:buClr>
                <a:srgbClr val="000000"/>
              </a:buClr>
              <a:buSzPts val="1800"/>
              <a:buFont typeface="Old Standard TT"/>
              <a:buChar char="●"/>
            </a:pPr>
            <a:r>
              <a:rPr lang="ru" sz="1800" i="1">
                <a:solidFill>
                  <a:srgbClr val="000000"/>
                </a:solidFill>
                <a:latin typeface="Old Standard TT"/>
                <a:ea typeface="Old Standard TT"/>
                <a:cs typeface="Old Standard TT"/>
                <a:sym typeface="Old Standard TT"/>
              </a:rPr>
              <a:t>y: X → Y</a:t>
            </a:r>
            <a:r>
              <a:rPr lang="ru" sz="1800">
                <a:solidFill>
                  <a:srgbClr val="000000"/>
                </a:solidFill>
                <a:latin typeface="Old Standard TT"/>
                <a:ea typeface="Old Standard TT"/>
                <a:cs typeface="Old Standard TT"/>
                <a:sym typeface="Old Standard TT"/>
              </a:rPr>
              <a:t> — неизвестная закономерность</a:t>
            </a:r>
            <a:endParaRPr sz="1800">
              <a:solidFill>
                <a:srgbClr val="000000"/>
              </a:solidFill>
              <a:latin typeface="Old Standard TT"/>
              <a:ea typeface="Old Standard TT"/>
              <a:cs typeface="Old Standard TT"/>
              <a:sym typeface="Old Standard TT"/>
            </a:endParaRPr>
          </a:p>
          <a:p>
            <a:pPr marL="0" lvl="0" indent="0" algn="l" rtl="0">
              <a:lnSpc>
                <a:spcPct val="115000"/>
              </a:lnSpc>
              <a:spcBef>
                <a:spcPts val="1600"/>
              </a:spcBef>
              <a:spcAft>
                <a:spcPts val="0"/>
              </a:spcAft>
              <a:buNone/>
            </a:pPr>
            <a:r>
              <a:rPr lang="ru" sz="1800" b="1">
                <a:solidFill>
                  <a:srgbClr val="000000"/>
                </a:solidFill>
                <a:latin typeface="Old Standard TT"/>
                <a:ea typeface="Old Standard TT"/>
                <a:cs typeface="Old Standard TT"/>
                <a:sym typeface="Old Standard TT"/>
              </a:rPr>
              <a:t>Дано: </a:t>
            </a:r>
            <a:r>
              <a:rPr lang="ru" sz="1800" i="1">
                <a:solidFill>
                  <a:srgbClr val="000000"/>
                </a:solidFill>
                <a:latin typeface="Old Standard TT"/>
                <a:ea typeface="Old Standard TT"/>
                <a:cs typeface="Old Standard TT"/>
                <a:sym typeface="Old Standard TT"/>
              </a:rPr>
              <a:t>обучающая выборка</a:t>
            </a:r>
            <a:r>
              <a:rPr lang="ru" sz="1800">
                <a:solidFill>
                  <a:srgbClr val="000000"/>
                </a:solidFill>
                <a:latin typeface="Old Standard TT"/>
                <a:ea typeface="Old Standard TT"/>
                <a:cs typeface="Old Standard TT"/>
                <a:sym typeface="Old Standard TT"/>
              </a:rPr>
              <a:t>, {</a:t>
            </a:r>
            <a:r>
              <a:rPr lang="ru" sz="1800" i="1">
                <a:solidFill>
                  <a:srgbClr val="000000"/>
                </a:solidFill>
                <a:latin typeface="Old Standard TT"/>
                <a:ea typeface="Old Standard TT"/>
                <a:cs typeface="Old Standard TT"/>
                <a:sym typeface="Old Standard TT"/>
              </a:rPr>
              <a:t>x</a:t>
            </a:r>
            <a:r>
              <a:rPr lang="ru" sz="1800" i="1" baseline="30000">
                <a:solidFill>
                  <a:srgbClr val="000000"/>
                </a:solidFill>
                <a:latin typeface="Old Standard TT"/>
                <a:ea typeface="Old Standard TT"/>
                <a:cs typeface="Old Standard TT"/>
                <a:sym typeface="Old Standard TT"/>
              </a:rPr>
              <a:t>1</a:t>
            </a:r>
            <a:r>
              <a:rPr lang="ru" sz="1800" i="1">
                <a:solidFill>
                  <a:srgbClr val="000000"/>
                </a:solidFill>
                <a:latin typeface="Old Standard TT"/>
                <a:ea typeface="Old Standard TT"/>
                <a:cs typeface="Old Standard TT"/>
                <a:sym typeface="Old Standard TT"/>
              </a:rPr>
              <a:t>, x</a:t>
            </a:r>
            <a:r>
              <a:rPr lang="ru" sz="1800" i="1" baseline="30000">
                <a:solidFill>
                  <a:srgbClr val="000000"/>
                </a:solidFill>
                <a:latin typeface="Old Standard TT"/>
                <a:ea typeface="Old Standard TT"/>
                <a:cs typeface="Old Standard TT"/>
                <a:sym typeface="Old Standard TT"/>
              </a:rPr>
              <a:t>2</a:t>
            </a:r>
            <a:r>
              <a:rPr lang="ru" sz="1800" i="1">
                <a:solidFill>
                  <a:srgbClr val="000000"/>
                </a:solidFill>
                <a:latin typeface="Old Standard TT"/>
                <a:ea typeface="Old Standard TT"/>
                <a:cs typeface="Old Standard TT"/>
                <a:sym typeface="Old Standard TT"/>
              </a:rPr>
              <a:t>, …, x</a:t>
            </a:r>
            <a:r>
              <a:rPr lang="ru" sz="1800" i="1" baseline="30000">
                <a:latin typeface="Old Standard TT"/>
                <a:ea typeface="Old Standard TT"/>
                <a:cs typeface="Old Standard TT"/>
                <a:sym typeface="Old Standard TT"/>
              </a:rPr>
              <a:t>l</a:t>
            </a:r>
            <a:r>
              <a:rPr lang="ru" sz="1800">
                <a:solidFill>
                  <a:srgbClr val="000000"/>
                </a:solidFill>
                <a:latin typeface="Old Standard TT"/>
                <a:ea typeface="Old Standard TT"/>
                <a:cs typeface="Old Standard TT"/>
                <a:sym typeface="Old Standard TT"/>
              </a:rPr>
              <a:t>} — подмножество множества </a:t>
            </a:r>
            <a:r>
              <a:rPr lang="ru" sz="1800" i="1">
                <a:solidFill>
                  <a:srgbClr val="000000"/>
                </a:solidFill>
                <a:latin typeface="Old Standard TT"/>
                <a:ea typeface="Old Standard TT"/>
                <a:cs typeface="Old Standard TT"/>
                <a:sym typeface="Old Standard TT"/>
              </a:rPr>
              <a:t>X</a:t>
            </a:r>
            <a:r>
              <a:rPr lang="ru" sz="1800">
                <a:latin typeface="Old Standard TT"/>
                <a:ea typeface="Old Standard TT"/>
                <a:cs typeface="Old Standard TT"/>
                <a:sym typeface="Old Standard TT"/>
              </a:rPr>
              <a:t> </a:t>
            </a:r>
            <a:r>
              <a:rPr lang="ru" sz="1800">
                <a:solidFill>
                  <a:schemeClr val="dk1"/>
                </a:solidFill>
                <a:latin typeface="Old Standard TT"/>
                <a:ea typeface="Old Standard TT"/>
                <a:cs typeface="Old Standard TT"/>
                <a:sym typeface="Old Standard TT"/>
              </a:rPr>
              <a:t>с известными лейблами</a:t>
            </a:r>
            <a:endParaRPr sz="1800">
              <a:solidFill>
                <a:schemeClr val="dk1"/>
              </a:solidFill>
              <a:latin typeface="Old Standard TT"/>
              <a:ea typeface="Old Standard TT"/>
              <a:cs typeface="Old Standard TT"/>
              <a:sym typeface="Old Standard TT"/>
            </a:endParaRPr>
          </a:p>
          <a:p>
            <a:pPr marL="0" lvl="0" indent="0" algn="l" rtl="0">
              <a:lnSpc>
                <a:spcPct val="115000"/>
              </a:lnSpc>
              <a:spcBef>
                <a:spcPts val="1600"/>
              </a:spcBef>
              <a:spcAft>
                <a:spcPts val="0"/>
              </a:spcAft>
              <a:buNone/>
            </a:pPr>
            <a:r>
              <a:rPr lang="ru" sz="1800" b="1">
                <a:solidFill>
                  <a:srgbClr val="000000"/>
                </a:solidFill>
                <a:latin typeface="Old Standard TT"/>
                <a:ea typeface="Old Standard TT"/>
                <a:cs typeface="Old Standard TT"/>
                <a:sym typeface="Old Standard TT"/>
              </a:rPr>
              <a:t>Цель: </a:t>
            </a:r>
            <a:r>
              <a:rPr lang="ru" sz="1800">
                <a:solidFill>
                  <a:srgbClr val="000000"/>
                </a:solidFill>
                <a:latin typeface="Old Standard TT"/>
                <a:ea typeface="Old Standard TT"/>
                <a:cs typeface="Old Standard TT"/>
                <a:sym typeface="Old Standard TT"/>
              </a:rPr>
              <a:t>подобрать </a:t>
            </a:r>
            <a:r>
              <a:rPr lang="ru" sz="1800" i="1">
                <a:solidFill>
                  <a:srgbClr val="000000"/>
                </a:solidFill>
                <a:latin typeface="Old Standard TT"/>
                <a:ea typeface="Old Standard TT"/>
                <a:cs typeface="Old Standard TT"/>
                <a:sym typeface="Old Standard TT"/>
              </a:rPr>
              <a:t>алгоритм a: X → Y</a:t>
            </a:r>
            <a:r>
              <a:rPr lang="ru" sz="1800">
                <a:solidFill>
                  <a:srgbClr val="000000"/>
                </a:solidFill>
                <a:latin typeface="Old Standard TT"/>
                <a:ea typeface="Old Standard TT"/>
                <a:cs typeface="Old Standard TT"/>
                <a:sym typeface="Old Standard TT"/>
              </a:rPr>
              <a:t>, приближающий функцию </a:t>
            </a:r>
            <a:r>
              <a:rPr lang="ru" sz="1800" i="1">
                <a:solidFill>
                  <a:srgbClr val="000000"/>
                </a:solidFill>
                <a:latin typeface="Old Standard TT"/>
                <a:ea typeface="Old Standard TT"/>
                <a:cs typeface="Old Standard TT"/>
                <a:sym typeface="Old Standard TT"/>
              </a:rPr>
              <a:t>y(x)</a:t>
            </a:r>
            <a:r>
              <a:rPr lang="ru" sz="1800">
                <a:solidFill>
                  <a:srgbClr val="000000"/>
                </a:solidFill>
                <a:latin typeface="Old Standard TT"/>
                <a:ea typeface="Old Standard TT"/>
                <a:cs typeface="Old Standard TT"/>
                <a:sym typeface="Old Standard TT"/>
              </a:rPr>
              <a:t> на </a:t>
            </a:r>
            <a:r>
              <a:rPr lang="ru" sz="1800" b="1">
                <a:latin typeface="Old Standard TT"/>
                <a:ea typeface="Old Standard TT"/>
                <a:cs typeface="Old Standard TT"/>
                <a:sym typeface="Old Standard TT"/>
              </a:rPr>
              <a:t>тестовой выборке</a:t>
            </a:r>
            <a:endParaRPr sz="1800" i="1">
              <a:solidFill>
                <a:srgbClr val="000000"/>
              </a:solidFill>
              <a:latin typeface="Old Standard TT"/>
              <a:ea typeface="Old Standard TT"/>
              <a:cs typeface="Old Standard TT"/>
              <a:sym typeface="Old Standard TT"/>
            </a:endParaRPr>
          </a:p>
          <a:p>
            <a:pPr marL="0" lvl="0" indent="0" algn="l" rtl="0">
              <a:lnSpc>
                <a:spcPct val="115000"/>
              </a:lnSpc>
              <a:spcBef>
                <a:spcPts val="1600"/>
              </a:spcBef>
              <a:spcAft>
                <a:spcPts val="1600"/>
              </a:spcAft>
              <a:buNone/>
            </a:pPr>
            <a:r>
              <a:rPr lang="ru" sz="1800">
                <a:solidFill>
                  <a:srgbClr val="000000"/>
                </a:solidFill>
                <a:latin typeface="Old Standard TT"/>
                <a:ea typeface="Old Standard TT"/>
                <a:cs typeface="Old Standard TT"/>
                <a:sym typeface="Old Standard TT"/>
              </a:rPr>
              <a:t> </a:t>
            </a:r>
            <a:endParaRPr sz="1800" baseline="-25000">
              <a:solidFill>
                <a:srgbClr val="000000"/>
              </a:solidFill>
              <a:latin typeface="Old Standard TT"/>
              <a:ea typeface="Old Standard TT"/>
              <a:cs typeface="Old Standard TT"/>
              <a:sym typeface="Old Standard TT"/>
            </a:endParaRPr>
          </a:p>
        </p:txBody>
      </p:sp>
      <p:sp>
        <p:nvSpPr>
          <p:cNvPr id="222" name="Google Shape;222;p34"/>
          <p:cNvSpPr/>
          <p:nvPr/>
        </p:nvSpPr>
        <p:spPr>
          <a:xfrm>
            <a:off x="7271950" y="1471700"/>
            <a:ext cx="1075200" cy="544800"/>
          </a:xfrm>
          <a:prstGeom prst="roundRect">
            <a:avLst>
              <a:gd name="adj" fmla="val 16667"/>
            </a:avLst>
          </a:prstGeom>
          <a:solidFill>
            <a:srgbClr val="B6D7A8"/>
          </a:solidFill>
          <a:ln w="9525" cap="flat" cmpd="sng">
            <a:solidFill>
              <a:srgbClr val="00695C"/>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ru" sz="1000"/>
              <a:t>обучающая выборка</a:t>
            </a:r>
            <a:endParaRPr sz="1000"/>
          </a:p>
        </p:txBody>
      </p:sp>
      <p:cxnSp>
        <p:nvCxnSpPr>
          <p:cNvPr id="223" name="Google Shape;223;p34"/>
          <p:cNvCxnSpPr/>
          <p:nvPr/>
        </p:nvCxnSpPr>
        <p:spPr>
          <a:xfrm flipH="1">
            <a:off x="6831975" y="1859800"/>
            <a:ext cx="563700" cy="1362300"/>
          </a:xfrm>
          <a:prstGeom prst="straightConnector1">
            <a:avLst/>
          </a:prstGeom>
          <a:noFill/>
          <a:ln w="9525" cap="flat" cmpd="sng">
            <a:solidFill>
              <a:srgbClr val="FF0000"/>
            </a:solidFill>
            <a:prstDash val="solid"/>
            <a:round/>
            <a:headEnd type="none" w="med" len="med"/>
            <a:tailEnd type="triangle" w="med" len="med"/>
          </a:ln>
        </p:spPr>
      </p:cxnSp>
      <p:sp>
        <p:nvSpPr>
          <p:cNvPr id="224" name="Google Shape;224;p34"/>
          <p:cNvSpPr/>
          <p:nvPr/>
        </p:nvSpPr>
        <p:spPr>
          <a:xfrm>
            <a:off x="6974175" y="2279563"/>
            <a:ext cx="951900" cy="225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 sz="1100"/>
              <a:t>знаем</a:t>
            </a:r>
            <a:endParaRPr sz="1100"/>
          </a:p>
        </p:txBody>
      </p:sp>
      <p:cxnSp>
        <p:nvCxnSpPr>
          <p:cNvPr id="225" name="Google Shape;225;p34"/>
          <p:cNvCxnSpPr/>
          <p:nvPr/>
        </p:nvCxnSpPr>
        <p:spPr>
          <a:xfrm flipH="1">
            <a:off x="7199450" y="1859800"/>
            <a:ext cx="370500" cy="1634700"/>
          </a:xfrm>
          <a:prstGeom prst="straightConnector1">
            <a:avLst/>
          </a:prstGeom>
          <a:noFill/>
          <a:ln w="9525" cap="flat" cmpd="sng">
            <a:solidFill>
              <a:srgbClr val="FF0000"/>
            </a:solidFill>
            <a:prstDash val="solid"/>
            <a:round/>
            <a:headEnd type="none" w="med" len="med"/>
            <a:tailEnd type="triangle" w="med" len="med"/>
          </a:ln>
        </p:spPr>
      </p:cxnSp>
      <p:cxnSp>
        <p:nvCxnSpPr>
          <p:cNvPr id="226" name="Google Shape;226;p34"/>
          <p:cNvCxnSpPr/>
          <p:nvPr/>
        </p:nvCxnSpPr>
        <p:spPr>
          <a:xfrm flipH="1">
            <a:off x="7526275" y="1874325"/>
            <a:ext cx="494100" cy="1220400"/>
          </a:xfrm>
          <a:prstGeom prst="straightConnector1">
            <a:avLst/>
          </a:prstGeom>
          <a:noFill/>
          <a:ln w="9525" cap="flat" cmpd="sng">
            <a:solidFill>
              <a:srgbClr val="FF0000"/>
            </a:solidFill>
            <a:prstDash val="solid"/>
            <a:round/>
            <a:headEnd type="none" w="med" len="med"/>
            <a:tailEnd type="triangle" w="med" len="med"/>
          </a:ln>
        </p:spPr>
      </p:cxnSp>
      <p:sp>
        <p:nvSpPr>
          <p:cNvPr id="227" name="Google Shape;227;p34"/>
          <p:cNvSpPr/>
          <p:nvPr/>
        </p:nvSpPr>
        <p:spPr>
          <a:xfrm>
            <a:off x="5626175" y="1471700"/>
            <a:ext cx="1075200" cy="544800"/>
          </a:xfrm>
          <a:prstGeom prst="roundRect">
            <a:avLst>
              <a:gd name="adj" fmla="val 16667"/>
            </a:avLst>
          </a:prstGeom>
          <a:solidFill>
            <a:srgbClr val="B6D7A8"/>
          </a:solidFill>
          <a:ln w="9525" cap="flat" cmpd="sng">
            <a:solidFill>
              <a:srgbClr val="00695C"/>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ru" sz="1000"/>
              <a:t>тестовая выборка</a:t>
            </a:r>
            <a:endParaRPr sz="1000"/>
          </a:p>
        </p:txBody>
      </p:sp>
      <p:cxnSp>
        <p:nvCxnSpPr>
          <p:cNvPr id="228" name="Google Shape;228;p34"/>
          <p:cNvCxnSpPr/>
          <p:nvPr/>
        </p:nvCxnSpPr>
        <p:spPr>
          <a:xfrm>
            <a:off x="5753750" y="1699975"/>
            <a:ext cx="784500" cy="1612800"/>
          </a:xfrm>
          <a:prstGeom prst="straightConnector1">
            <a:avLst/>
          </a:prstGeom>
          <a:noFill/>
          <a:ln w="9525" cap="flat" cmpd="sng">
            <a:solidFill>
              <a:srgbClr val="0000FF"/>
            </a:solidFill>
            <a:prstDash val="dash"/>
            <a:round/>
            <a:headEnd type="none" w="med" len="med"/>
            <a:tailEnd type="triangle" w="med" len="med"/>
          </a:ln>
        </p:spPr>
      </p:cxnSp>
      <p:cxnSp>
        <p:nvCxnSpPr>
          <p:cNvPr id="229" name="Google Shape;229;p34"/>
          <p:cNvCxnSpPr/>
          <p:nvPr/>
        </p:nvCxnSpPr>
        <p:spPr>
          <a:xfrm>
            <a:off x="6552875" y="1649125"/>
            <a:ext cx="79800" cy="1460100"/>
          </a:xfrm>
          <a:prstGeom prst="straightConnector1">
            <a:avLst/>
          </a:prstGeom>
          <a:noFill/>
          <a:ln w="9525" cap="flat" cmpd="sng">
            <a:solidFill>
              <a:srgbClr val="0000FF"/>
            </a:solidFill>
            <a:prstDash val="dash"/>
            <a:round/>
            <a:headEnd type="none" w="med" len="med"/>
            <a:tailEnd type="triangle" w="med" len="med"/>
          </a:ln>
        </p:spPr>
      </p:cxnSp>
      <p:cxnSp>
        <p:nvCxnSpPr>
          <p:cNvPr id="230" name="Google Shape;230;p34"/>
          <p:cNvCxnSpPr/>
          <p:nvPr/>
        </p:nvCxnSpPr>
        <p:spPr>
          <a:xfrm>
            <a:off x="6298600" y="1939700"/>
            <a:ext cx="1147800" cy="1314900"/>
          </a:xfrm>
          <a:prstGeom prst="straightConnector1">
            <a:avLst/>
          </a:prstGeom>
          <a:noFill/>
          <a:ln w="9525" cap="flat" cmpd="sng">
            <a:solidFill>
              <a:srgbClr val="4A86E8"/>
            </a:solidFill>
            <a:prstDash val="dash"/>
            <a:round/>
            <a:headEnd type="none" w="med" len="med"/>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Как задаются объекты. Признаковое описание</a:t>
            </a:r>
            <a:endParaRPr/>
          </a:p>
        </p:txBody>
      </p:sp>
      <p:sp>
        <p:nvSpPr>
          <p:cNvPr id="236" name="Google Shape;236;p35"/>
          <p:cNvSpPr txBox="1">
            <a:spLocks noGrp="1"/>
          </p:cNvSpPr>
          <p:nvPr>
            <p:ph type="body" idx="1"/>
          </p:nvPr>
        </p:nvSpPr>
        <p:spPr>
          <a:xfrm>
            <a:off x="311700" y="1135275"/>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Объект </a:t>
            </a:r>
            <a:r>
              <a:rPr lang="ru" i="1"/>
              <a:t>x</a:t>
            </a:r>
            <a:r>
              <a:rPr lang="ru"/>
              <a:t> задаётся </a:t>
            </a:r>
            <a:r>
              <a:rPr lang="ru" i="1"/>
              <a:t>признаковым описанием</a:t>
            </a:r>
            <a:r>
              <a:rPr lang="ru"/>
              <a:t> </a:t>
            </a:r>
            <a:endParaRPr/>
          </a:p>
          <a:p>
            <a:pPr marL="0" lvl="0" indent="0" algn="l" rtl="0">
              <a:spcBef>
                <a:spcPts val="1200"/>
              </a:spcBef>
              <a:spcAft>
                <a:spcPts val="0"/>
              </a:spcAft>
              <a:buNone/>
            </a:pPr>
            <a:r>
              <a:rPr lang="ru" i="1"/>
              <a:t>x = </a:t>
            </a:r>
            <a:r>
              <a:rPr lang="ru"/>
              <a:t>(</a:t>
            </a:r>
            <a:r>
              <a:rPr lang="ru" i="1"/>
              <a:t>x</a:t>
            </a:r>
            <a:r>
              <a:rPr lang="ru" i="1" baseline="-25000"/>
              <a:t>1</a:t>
            </a:r>
            <a:r>
              <a:rPr lang="ru" i="1"/>
              <a:t>, x</a:t>
            </a:r>
            <a:r>
              <a:rPr lang="ru" i="1" baseline="-25000"/>
              <a:t>2</a:t>
            </a:r>
            <a:r>
              <a:rPr lang="ru" i="1"/>
              <a:t>, …, x</a:t>
            </a:r>
            <a:r>
              <a:rPr lang="ru" i="1" baseline="-25000"/>
              <a:t>k</a:t>
            </a:r>
            <a:r>
              <a:rPr lang="ru"/>
              <a:t>) — </a:t>
            </a:r>
            <a:r>
              <a:rPr lang="ru" i="1"/>
              <a:t>вектор признаков</a:t>
            </a:r>
            <a:r>
              <a:rPr lang="ru"/>
              <a:t> объекта </a:t>
            </a:r>
            <a:r>
              <a:rPr lang="ru" i="1"/>
              <a:t>x</a:t>
            </a:r>
            <a:endParaRPr i="1"/>
          </a:p>
          <a:p>
            <a:pPr marL="0" lvl="0" indent="0" algn="l" rtl="0">
              <a:spcBef>
                <a:spcPts val="1200"/>
              </a:spcBef>
              <a:spcAft>
                <a:spcPts val="1200"/>
              </a:spcAft>
              <a:buNone/>
            </a:pPr>
            <a:endParaRPr/>
          </a:p>
        </p:txBody>
      </p:sp>
      <p:sp>
        <p:nvSpPr>
          <p:cNvPr id="237" name="Google Shape;237;p35"/>
          <p:cNvSpPr txBox="1"/>
          <p:nvPr/>
        </p:nvSpPr>
        <p:spPr>
          <a:xfrm>
            <a:off x="3654200" y="2782425"/>
            <a:ext cx="4932900" cy="79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800">
                <a:latin typeface="Old Standard TT"/>
                <a:ea typeface="Old Standard TT"/>
                <a:cs typeface="Old Standard TT"/>
                <a:sym typeface="Old Standard TT"/>
              </a:rPr>
              <a:t>— </a:t>
            </a:r>
            <a:r>
              <a:rPr lang="ru" sz="1800" i="1">
                <a:latin typeface="Old Standard TT"/>
                <a:ea typeface="Old Standard TT"/>
                <a:cs typeface="Old Standard TT"/>
                <a:sym typeface="Old Standard TT"/>
              </a:rPr>
              <a:t>матрица “объекты-признаки”</a:t>
            </a:r>
            <a:endParaRPr sz="1800" i="1">
              <a:latin typeface="Old Standard TT"/>
              <a:ea typeface="Old Standard TT"/>
              <a:cs typeface="Old Standard TT"/>
              <a:sym typeface="Old Standard TT"/>
            </a:endParaRPr>
          </a:p>
          <a:p>
            <a:pPr marL="0" lvl="0" indent="0" algn="l" rtl="0">
              <a:spcBef>
                <a:spcPts val="0"/>
              </a:spcBef>
              <a:spcAft>
                <a:spcPts val="0"/>
              </a:spcAft>
              <a:buNone/>
            </a:pPr>
            <a:r>
              <a:rPr lang="ru" sz="1800">
                <a:latin typeface="Old Standard TT"/>
                <a:ea typeface="Old Standard TT"/>
                <a:cs typeface="Old Standard TT"/>
                <a:sym typeface="Old Standard TT"/>
              </a:rPr>
              <a:t>объект, пригодный для применения алгоритмов машинного обучения</a:t>
            </a:r>
            <a:endParaRPr sz="1800">
              <a:latin typeface="Old Standard TT"/>
              <a:ea typeface="Old Standard TT"/>
              <a:cs typeface="Old Standard TT"/>
              <a:sym typeface="Old Standard TT"/>
            </a:endParaRPr>
          </a:p>
        </p:txBody>
      </p:sp>
      <p:pic>
        <p:nvPicPr>
          <p:cNvPr id="238" name="Google Shape;238;p35" descr="\begin{pmatrix}&#10;x_1^1 &amp; x_2^1 &amp; \ldots &amp; x_k^1\\&#10;x_1^2 &amp; x_2^2 &amp; \ldots &amp; x_k^2\\&#10;\hdotsfor{4}\\&#10;x_1^{\ell} &amp; x_2^{\ell}  &amp; \ldots &amp; x_k^{\ell}&#10;\end{pmatrix}"/>
          <p:cNvPicPr preferRelativeResize="0"/>
          <p:nvPr/>
        </p:nvPicPr>
        <p:blipFill>
          <a:blip r:embed="rId3">
            <a:alphaModFix/>
          </a:blip>
          <a:stretch>
            <a:fillRect/>
          </a:stretch>
        </p:blipFill>
        <p:spPr>
          <a:xfrm>
            <a:off x="933675" y="2366975"/>
            <a:ext cx="2189732" cy="1826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grpSp>
        <p:nvGrpSpPr>
          <p:cNvPr id="243" name="Google Shape;243;p36"/>
          <p:cNvGrpSpPr/>
          <p:nvPr/>
        </p:nvGrpSpPr>
        <p:grpSpPr>
          <a:xfrm>
            <a:off x="2794800" y="1987950"/>
            <a:ext cx="3554400" cy="1167613"/>
            <a:chOff x="5128925" y="1135288"/>
            <a:chExt cx="3554400" cy="1167613"/>
          </a:xfrm>
        </p:grpSpPr>
        <p:sp>
          <p:nvSpPr>
            <p:cNvPr id="244" name="Google Shape;244;p36"/>
            <p:cNvSpPr txBox="1"/>
            <p:nvPr/>
          </p:nvSpPr>
          <p:spPr>
            <a:xfrm>
              <a:off x="6414850" y="1135288"/>
              <a:ext cx="1002600" cy="4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Old Standard TT"/>
                  <a:ea typeface="Old Standard TT"/>
                  <a:cs typeface="Old Standard TT"/>
                  <a:sym typeface="Old Standard TT"/>
                </a:rPr>
                <a:t>Признаки </a:t>
              </a:r>
              <a:endParaRPr>
                <a:latin typeface="Old Standard TT"/>
                <a:ea typeface="Old Standard TT"/>
                <a:cs typeface="Old Standard TT"/>
                <a:sym typeface="Old Standard TT"/>
              </a:endParaRPr>
            </a:p>
            <a:p>
              <a:pPr marL="0" lvl="0" indent="0" algn="l" rtl="0">
                <a:spcBef>
                  <a:spcPts val="0"/>
                </a:spcBef>
                <a:spcAft>
                  <a:spcPts val="0"/>
                </a:spcAft>
                <a:buNone/>
              </a:pPr>
              <a:endParaRPr>
                <a:latin typeface="Old Standard TT"/>
                <a:ea typeface="Old Standard TT"/>
                <a:cs typeface="Old Standard TT"/>
                <a:sym typeface="Old Standard TT"/>
              </a:endParaRPr>
            </a:p>
          </p:txBody>
        </p:sp>
        <p:sp>
          <p:nvSpPr>
            <p:cNvPr id="245" name="Google Shape;245;p36"/>
            <p:cNvSpPr/>
            <p:nvPr/>
          </p:nvSpPr>
          <p:spPr>
            <a:xfrm>
              <a:off x="6444875" y="1204275"/>
              <a:ext cx="922500" cy="276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 name="Google Shape;246;p36"/>
            <p:cNvCxnSpPr>
              <a:endCxn id="247" idx="0"/>
            </p:cNvCxnSpPr>
            <p:nvPr/>
          </p:nvCxnSpPr>
          <p:spPr>
            <a:xfrm flipH="1">
              <a:off x="5590175" y="1540300"/>
              <a:ext cx="817500" cy="319500"/>
            </a:xfrm>
            <a:prstGeom prst="straightConnector1">
              <a:avLst/>
            </a:prstGeom>
            <a:noFill/>
            <a:ln w="9525" cap="flat" cmpd="sng">
              <a:solidFill>
                <a:schemeClr val="dk2"/>
              </a:solidFill>
              <a:prstDash val="solid"/>
              <a:round/>
              <a:headEnd type="none" w="med" len="med"/>
              <a:tailEnd type="triangle" w="med" len="med"/>
            </a:ln>
          </p:spPr>
        </p:cxnSp>
        <p:sp>
          <p:nvSpPr>
            <p:cNvPr id="247" name="Google Shape;247;p36"/>
            <p:cNvSpPr txBox="1"/>
            <p:nvPr/>
          </p:nvSpPr>
          <p:spPr>
            <a:xfrm>
              <a:off x="5128925" y="1859800"/>
              <a:ext cx="922500" cy="21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Old Standard TT"/>
                  <a:ea typeface="Old Standard TT"/>
                  <a:cs typeface="Old Standard TT"/>
                  <a:sym typeface="Old Standard TT"/>
                </a:rPr>
                <a:t>числовые</a:t>
              </a:r>
              <a:endParaRPr>
                <a:latin typeface="Old Standard TT"/>
                <a:ea typeface="Old Standard TT"/>
                <a:cs typeface="Old Standard TT"/>
                <a:sym typeface="Old Standard TT"/>
              </a:endParaRPr>
            </a:p>
          </p:txBody>
        </p:sp>
        <p:cxnSp>
          <p:nvCxnSpPr>
            <p:cNvPr id="248" name="Google Shape;248;p36"/>
            <p:cNvCxnSpPr>
              <a:stCxn id="244" idx="2"/>
              <a:endCxn id="249" idx="0"/>
            </p:cNvCxnSpPr>
            <p:nvPr/>
          </p:nvCxnSpPr>
          <p:spPr>
            <a:xfrm flipH="1">
              <a:off x="6694450" y="1549288"/>
              <a:ext cx="221700" cy="3105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36"/>
            <p:cNvCxnSpPr>
              <a:endCxn id="251" idx="0"/>
            </p:cNvCxnSpPr>
            <p:nvPr/>
          </p:nvCxnSpPr>
          <p:spPr>
            <a:xfrm>
              <a:off x="7359275" y="1569100"/>
              <a:ext cx="606600" cy="290700"/>
            </a:xfrm>
            <a:prstGeom prst="straightConnector1">
              <a:avLst/>
            </a:prstGeom>
            <a:noFill/>
            <a:ln w="9525" cap="flat" cmpd="sng">
              <a:solidFill>
                <a:schemeClr val="dk2"/>
              </a:solidFill>
              <a:prstDash val="solid"/>
              <a:round/>
              <a:headEnd type="none" w="med" len="med"/>
              <a:tailEnd type="triangle" w="med" len="med"/>
            </a:ln>
          </p:spPr>
        </p:cxnSp>
        <p:sp>
          <p:nvSpPr>
            <p:cNvPr id="249" name="Google Shape;249;p36"/>
            <p:cNvSpPr txBox="1"/>
            <p:nvPr/>
          </p:nvSpPr>
          <p:spPr>
            <a:xfrm>
              <a:off x="6193200" y="1859800"/>
              <a:ext cx="10026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latin typeface="Old Standard TT"/>
                  <a:ea typeface="Old Standard TT"/>
                  <a:cs typeface="Old Standard TT"/>
                  <a:sym typeface="Old Standard TT"/>
                </a:rPr>
                <a:t>бинарные</a:t>
              </a:r>
              <a:endParaRPr>
                <a:latin typeface="Old Standard TT"/>
                <a:ea typeface="Old Standard TT"/>
                <a:cs typeface="Old Standard TT"/>
                <a:sym typeface="Old Standard TT"/>
              </a:endParaRPr>
            </a:p>
          </p:txBody>
        </p:sp>
        <p:sp>
          <p:nvSpPr>
            <p:cNvPr id="251" name="Google Shape;251;p36"/>
            <p:cNvSpPr txBox="1"/>
            <p:nvPr/>
          </p:nvSpPr>
          <p:spPr>
            <a:xfrm>
              <a:off x="7248425" y="1859800"/>
              <a:ext cx="1434900" cy="34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300" dirty="0">
                  <a:latin typeface="Old Standard TT"/>
                  <a:ea typeface="Old Standard TT"/>
                  <a:cs typeface="Old Standard TT"/>
                  <a:sym typeface="Old Standard TT"/>
                </a:rPr>
                <a:t>категориальные</a:t>
              </a:r>
              <a:endParaRPr sz="1300" dirty="0">
                <a:latin typeface="Old Standard TT"/>
                <a:ea typeface="Old Standard TT"/>
                <a:cs typeface="Old Standard TT"/>
                <a:sym typeface="Old Standard TT"/>
              </a:endParaRPr>
            </a:p>
          </p:txBody>
        </p:sp>
        <p:sp>
          <p:nvSpPr>
            <p:cNvPr id="252" name="Google Shape;252;p36"/>
            <p:cNvSpPr/>
            <p:nvPr/>
          </p:nvSpPr>
          <p:spPr>
            <a:xfrm>
              <a:off x="5143475" y="1943350"/>
              <a:ext cx="893400" cy="276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6"/>
            <p:cNvSpPr/>
            <p:nvPr/>
          </p:nvSpPr>
          <p:spPr>
            <a:xfrm>
              <a:off x="6195950" y="1943350"/>
              <a:ext cx="893400" cy="276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6"/>
            <p:cNvSpPr/>
            <p:nvPr/>
          </p:nvSpPr>
          <p:spPr>
            <a:xfrm>
              <a:off x="7292825" y="1943350"/>
              <a:ext cx="1346100" cy="276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Задачи машинного обучения</a:t>
            </a:r>
            <a:endParaRPr/>
          </a:p>
        </p:txBody>
      </p:sp>
      <p:sp>
        <p:nvSpPr>
          <p:cNvPr id="260" name="Google Shape;260;p3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ru"/>
              <a:t>Обучение с учителем</a:t>
            </a:r>
            <a:endParaRPr/>
          </a:p>
          <a:p>
            <a:pPr marL="914400" lvl="1" indent="-317500" algn="l" rtl="0">
              <a:spcBef>
                <a:spcPts val="0"/>
              </a:spcBef>
              <a:spcAft>
                <a:spcPts val="0"/>
              </a:spcAft>
              <a:buSzPts val="1400"/>
              <a:buChar char="○"/>
            </a:pPr>
            <a:r>
              <a:rPr lang="ru"/>
              <a:t>Задача классификации</a:t>
            </a:r>
            <a:br>
              <a:rPr lang="ru"/>
            </a:br>
            <a:r>
              <a:rPr lang="ru">
                <a:solidFill>
                  <a:srgbClr val="666666"/>
                </a:solidFill>
              </a:rPr>
              <a:t>Предсказываем класс объекта: </a:t>
            </a:r>
            <a:r>
              <a:rPr lang="ru" i="1">
                <a:solidFill>
                  <a:srgbClr val="666666"/>
                </a:solidFill>
              </a:rPr>
              <a:t>Y</a:t>
            </a:r>
            <a:r>
              <a:rPr lang="ru">
                <a:solidFill>
                  <a:srgbClr val="666666"/>
                </a:solidFill>
              </a:rPr>
              <a:t> = {class</a:t>
            </a:r>
            <a:r>
              <a:rPr lang="ru" baseline="-25000">
                <a:solidFill>
                  <a:srgbClr val="666666"/>
                </a:solidFill>
              </a:rPr>
              <a:t>1</a:t>
            </a:r>
            <a:r>
              <a:rPr lang="ru">
                <a:solidFill>
                  <a:srgbClr val="666666"/>
                </a:solidFill>
              </a:rPr>
              <a:t>, class</a:t>
            </a:r>
            <a:r>
              <a:rPr lang="ru" baseline="-25000">
                <a:solidFill>
                  <a:srgbClr val="666666"/>
                </a:solidFill>
              </a:rPr>
              <a:t>2</a:t>
            </a:r>
            <a:r>
              <a:rPr lang="ru">
                <a:solidFill>
                  <a:srgbClr val="666666"/>
                </a:solidFill>
              </a:rPr>
              <a:t>, …, class</a:t>
            </a:r>
            <a:r>
              <a:rPr lang="ru" baseline="-25000">
                <a:solidFill>
                  <a:srgbClr val="666666"/>
                </a:solidFill>
              </a:rPr>
              <a:t>m</a:t>
            </a:r>
            <a:r>
              <a:rPr lang="ru">
                <a:solidFill>
                  <a:srgbClr val="666666"/>
                </a:solidFill>
              </a:rPr>
              <a:t>}</a:t>
            </a:r>
            <a:endParaRPr>
              <a:solidFill>
                <a:srgbClr val="666666"/>
              </a:solidFill>
            </a:endParaRPr>
          </a:p>
          <a:p>
            <a:pPr marL="914400" lvl="1" indent="-317500" algn="l" rtl="0">
              <a:spcBef>
                <a:spcPts val="0"/>
              </a:spcBef>
              <a:spcAft>
                <a:spcPts val="0"/>
              </a:spcAft>
              <a:buSzPts val="1400"/>
              <a:buChar char="○"/>
            </a:pPr>
            <a:r>
              <a:rPr lang="ru"/>
              <a:t>Задача регрессии</a:t>
            </a:r>
            <a:br>
              <a:rPr lang="ru"/>
            </a:br>
            <a:r>
              <a:rPr lang="ru">
                <a:solidFill>
                  <a:srgbClr val="666666"/>
                </a:solidFill>
              </a:rPr>
              <a:t>Предсказываем число: </a:t>
            </a:r>
            <a:r>
              <a:rPr lang="ru" i="1">
                <a:solidFill>
                  <a:srgbClr val="666666"/>
                </a:solidFill>
              </a:rPr>
              <a:t>Y</a:t>
            </a:r>
            <a:r>
              <a:rPr lang="ru">
                <a:solidFill>
                  <a:srgbClr val="666666"/>
                </a:solidFill>
              </a:rPr>
              <a:t> — множество действительных чисел</a:t>
            </a:r>
            <a:endParaRPr>
              <a:solidFill>
                <a:srgbClr val="6666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0">
                                            <p:txEl>
                                              <p:pRg st="0" end="0"/>
                                            </p:txEl>
                                          </p:spTgt>
                                        </p:tgtEl>
                                        <p:attrNameLst>
                                          <p:attrName>style.visibility</p:attrName>
                                        </p:attrNameLst>
                                      </p:cBhvr>
                                      <p:to>
                                        <p:strVal val="visible"/>
                                      </p:to>
                                    </p:set>
                                    <p:animEffect transition="in" filter="fade">
                                      <p:cBhvr>
                                        <p:cTn id="7" dur="1000"/>
                                        <p:tgtEl>
                                          <p:spTgt spid="2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0">
                                            <p:txEl>
                                              <p:pRg st="1" end="1"/>
                                            </p:txEl>
                                          </p:spTgt>
                                        </p:tgtEl>
                                        <p:attrNameLst>
                                          <p:attrName>style.visibility</p:attrName>
                                        </p:attrNameLst>
                                      </p:cBhvr>
                                      <p:to>
                                        <p:strVal val="visible"/>
                                      </p:to>
                                    </p:set>
                                    <p:animEffect transition="in" filter="fade">
                                      <p:cBhvr>
                                        <p:cTn id="12" dur="1000"/>
                                        <p:tgtEl>
                                          <p:spTgt spid="2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0">
                                            <p:txEl>
                                              <p:pRg st="2" end="2"/>
                                            </p:txEl>
                                          </p:spTgt>
                                        </p:tgtEl>
                                        <p:attrNameLst>
                                          <p:attrName>style.visibility</p:attrName>
                                        </p:attrNameLst>
                                      </p:cBhvr>
                                      <p:to>
                                        <p:strVal val="visible"/>
                                      </p:to>
                                    </p:set>
                                    <p:animEffect transition="in" filter="fade">
                                      <p:cBhvr>
                                        <p:cTn id="17" dur="1000"/>
                                        <p:tgtEl>
                                          <p:spTgt spid="26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Классификация vs Регрессия</a:t>
            </a:r>
            <a:endParaRPr/>
          </a:p>
        </p:txBody>
      </p:sp>
      <p:grpSp>
        <p:nvGrpSpPr>
          <p:cNvPr id="266" name="Google Shape;266;p38"/>
          <p:cNvGrpSpPr/>
          <p:nvPr/>
        </p:nvGrpSpPr>
        <p:grpSpPr>
          <a:xfrm>
            <a:off x="1854750" y="1527713"/>
            <a:ext cx="5434501" cy="2088075"/>
            <a:chOff x="1709650" y="1375000"/>
            <a:chExt cx="5434501" cy="2088075"/>
          </a:xfrm>
        </p:grpSpPr>
        <p:pic>
          <p:nvPicPr>
            <p:cNvPr id="267" name="Google Shape;267;p38"/>
            <p:cNvPicPr preferRelativeResize="0"/>
            <p:nvPr/>
          </p:nvPicPr>
          <p:blipFill rotWithShape="1">
            <a:blip r:embed="rId3">
              <a:alphaModFix/>
            </a:blip>
            <a:srcRect r="51145"/>
            <a:stretch/>
          </p:blipFill>
          <p:spPr>
            <a:xfrm>
              <a:off x="1709650" y="1375038"/>
              <a:ext cx="1948793" cy="2088005"/>
            </a:xfrm>
            <a:prstGeom prst="rect">
              <a:avLst/>
            </a:prstGeom>
            <a:noFill/>
            <a:ln>
              <a:noFill/>
            </a:ln>
          </p:spPr>
        </p:pic>
        <p:pic>
          <p:nvPicPr>
            <p:cNvPr id="268" name="Google Shape;268;p38"/>
            <p:cNvPicPr preferRelativeResize="0"/>
            <p:nvPr/>
          </p:nvPicPr>
          <p:blipFill rotWithShape="1">
            <a:blip r:embed="rId3">
              <a:alphaModFix/>
            </a:blip>
            <a:srcRect l="51148" t="-2070" b="2069"/>
            <a:stretch/>
          </p:blipFill>
          <p:spPr>
            <a:xfrm>
              <a:off x="5195358" y="1375000"/>
              <a:ext cx="1948793" cy="2088075"/>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Задачи машинного обучения</a:t>
            </a:r>
            <a:endParaRPr/>
          </a:p>
        </p:txBody>
      </p:sp>
      <p:sp>
        <p:nvSpPr>
          <p:cNvPr id="274" name="Google Shape;274;p3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ru"/>
              <a:t>Обучение с учителем</a:t>
            </a:r>
            <a:endParaRPr/>
          </a:p>
          <a:p>
            <a:pPr marL="914400" lvl="1" indent="-317500" algn="l" rtl="0">
              <a:spcBef>
                <a:spcPts val="0"/>
              </a:spcBef>
              <a:spcAft>
                <a:spcPts val="0"/>
              </a:spcAft>
              <a:buSzPts val="1400"/>
              <a:buChar char="○"/>
            </a:pPr>
            <a:r>
              <a:rPr lang="ru"/>
              <a:t>Задача классификации</a:t>
            </a:r>
            <a:br>
              <a:rPr lang="ru"/>
            </a:br>
            <a:r>
              <a:rPr lang="ru">
                <a:solidFill>
                  <a:srgbClr val="666666"/>
                </a:solidFill>
              </a:rPr>
              <a:t>Предсказываем класс объекта: </a:t>
            </a:r>
            <a:r>
              <a:rPr lang="ru" i="1">
                <a:solidFill>
                  <a:srgbClr val="666666"/>
                </a:solidFill>
              </a:rPr>
              <a:t>Y</a:t>
            </a:r>
            <a:r>
              <a:rPr lang="ru">
                <a:solidFill>
                  <a:srgbClr val="666666"/>
                </a:solidFill>
              </a:rPr>
              <a:t> = {class</a:t>
            </a:r>
            <a:r>
              <a:rPr lang="ru" baseline="-25000">
                <a:solidFill>
                  <a:srgbClr val="666666"/>
                </a:solidFill>
              </a:rPr>
              <a:t>1</a:t>
            </a:r>
            <a:r>
              <a:rPr lang="ru">
                <a:solidFill>
                  <a:srgbClr val="666666"/>
                </a:solidFill>
              </a:rPr>
              <a:t>, class</a:t>
            </a:r>
            <a:r>
              <a:rPr lang="ru" baseline="-25000">
                <a:solidFill>
                  <a:srgbClr val="666666"/>
                </a:solidFill>
              </a:rPr>
              <a:t>2</a:t>
            </a:r>
            <a:r>
              <a:rPr lang="ru">
                <a:solidFill>
                  <a:srgbClr val="666666"/>
                </a:solidFill>
              </a:rPr>
              <a:t>, …, class</a:t>
            </a:r>
            <a:r>
              <a:rPr lang="ru" baseline="-25000">
                <a:solidFill>
                  <a:srgbClr val="666666"/>
                </a:solidFill>
              </a:rPr>
              <a:t>m</a:t>
            </a:r>
            <a:r>
              <a:rPr lang="ru">
                <a:solidFill>
                  <a:srgbClr val="666666"/>
                </a:solidFill>
              </a:rPr>
              <a:t>}</a:t>
            </a:r>
            <a:endParaRPr>
              <a:solidFill>
                <a:srgbClr val="666666"/>
              </a:solidFill>
            </a:endParaRPr>
          </a:p>
          <a:p>
            <a:pPr marL="914400" lvl="1" indent="-317500" algn="l" rtl="0">
              <a:spcBef>
                <a:spcPts val="0"/>
              </a:spcBef>
              <a:spcAft>
                <a:spcPts val="0"/>
              </a:spcAft>
              <a:buSzPts val="1400"/>
              <a:buChar char="○"/>
            </a:pPr>
            <a:r>
              <a:rPr lang="ru"/>
              <a:t>Задача регрессии</a:t>
            </a:r>
            <a:br>
              <a:rPr lang="ru"/>
            </a:br>
            <a:r>
              <a:rPr lang="ru">
                <a:solidFill>
                  <a:srgbClr val="666666"/>
                </a:solidFill>
              </a:rPr>
              <a:t>Предсказываем число: </a:t>
            </a:r>
            <a:r>
              <a:rPr lang="ru" i="1">
                <a:solidFill>
                  <a:srgbClr val="666666"/>
                </a:solidFill>
              </a:rPr>
              <a:t>Y</a:t>
            </a:r>
            <a:r>
              <a:rPr lang="ru">
                <a:solidFill>
                  <a:srgbClr val="666666"/>
                </a:solidFill>
              </a:rPr>
              <a:t> — множество действительных чисел</a:t>
            </a:r>
            <a:endParaRPr>
              <a:solidFill>
                <a:srgbClr val="666666"/>
              </a:solidFill>
            </a:endParaRPr>
          </a:p>
          <a:p>
            <a:pPr marL="457200" lvl="0" indent="-342900" algn="l" rtl="0">
              <a:spcBef>
                <a:spcPts val="0"/>
              </a:spcBef>
              <a:spcAft>
                <a:spcPts val="0"/>
              </a:spcAft>
              <a:buSzPts val="1800"/>
              <a:buChar char="●"/>
            </a:pPr>
            <a:r>
              <a:rPr lang="ru"/>
              <a:t>Обучение без учителя</a:t>
            </a:r>
            <a:endParaRPr/>
          </a:p>
          <a:p>
            <a:pPr marL="914400" lvl="1" indent="-317500" algn="l" rtl="0">
              <a:spcBef>
                <a:spcPts val="0"/>
              </a:spcBef>
              <a:spcAft>
                <a:spcPts val="0"/>
              </a:spcAft>
              <a:buSzPts val="1400"/>
              <a:buChar char="○"/>
            </a:pPr>
            <a:r>
              <a:rPr lang="ru"/>
              <a:t>Задача кластеризации</a:t>
            </a:r>
            <a:br>
              <a:rPr lang="ru"/>
            </a:br>
            <a:r>
              <a:rPr lang="ru">
                <a:solidFill>
                  <a:srgbClr val="666666"/>
                </a:solidFill>
              </a:rPr>
              <a:t>Разбиваем объекты на группы “близких”</a:t>
            </a:r>
            <a:endParaRPr>
              <a:solidFill>
                <a:srgbClr val="666666"/>
              </a:solidFill>
            </a:endParaRPr>
          </a:p>
          <a:p>
            <a:pPr marL="914400" lvl="1" indent="-317500" algn="l" rtl="0">
              <a:spcBef>
                <a:spcPts val="0"/>
              </a:spcBef>
              <a:spcAft>
                <a:spcPts val="0"/>
              </a:spcAft>
              <a:buSzPts val="1400"/>
              <a:buChar char="○"/>
            </a:pPr>
            <a:r>
              <a:rPr lang="ru"/>
              <a:t>Задача понижения размерности</a:t>
            </a:r>
            <a:br>
              <a:rPr lang="ru"/>
            </a:br>
            <a:r>
              <a:rPr lang="ru">
                <a:solidFill>
                  <a:srgbClr val="666666"/>
                </a:solidFill>
              </a:rPr>
              <a:t>“сжимаем” данные, пытаясь потерять как можно меньше информации</a:t>
            </a:r>
            <a:endParaRPr>
              <a:solidFill>
                <a:srgbClr val="6666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xEl>
                                              <p:pRg st="0" end="0"/>
                                            </p:txEl>
                                          </p:spTgt>
                                        </p:tgtEl>
                                        <p:attrNameLst>
                                          <p:attrName>style.visibility</p:attrName>
                                        </p:attrNameLst>
                                      </p:cBhvr>
                                      <p:to>
                                        <p:strVal val="visible"/>
                                      </p:to>
                                    </p:set>
                                    <p:animEffect transition="in" filter="fade">
                                      <p:cBhvr>
                                        <p:cTn id="7" dur="1000"/>
                                        <p:tgtEl>
                                          <p:spTgt spid="2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4">
                                            <p:txEl>
                                              <p:pRg st="1" end="1"/>
                                            </p:txEl>
                                          </p:spTgt>
                                        </p:tgtEl>
                                        <p:attrNameLst>
                                          <p:attrName>style.visibility</p:attrName>
                                        </p:attrNameLst>
                                      </p:cBhvr>
                                      <p:to>
                                        <p:strVal val="visible"/>
                                      </p:to>
                                    </p:set>
                                    <p:animEffect transition="in" filter="fade">
                                      <p:cBhvr>
                                        <p:cTn id="12" dur="1000"/>
                                        <p:tgtEl>
                                          <p:spTgt spid="2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4">
                                            <p:txEl>
                                              <p:pRg st="2" end="2"/>
                                            </p:txEl>
                                          </p:spTgt>
                                        </p:tgtEl>
                                        <p:attrNameLst>
                                          <p:attrName>style.visibility</p:attrName>
                                        </p:attrNameLst>
                                      </p:cBhvr>
                                      <p:to>
                                        <p:strVal val="visible"/>
                                      </p:to>
                                    </p:set>
                                    <p:animEffect transition="in" filter="fade">
                                      <p:cBhvr>
                                        <p:cTn id="17" dur="1000"/>
                                        <p:tgtEl>
                                          <p:spTgt spid="2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4">
                                            <p:txEl>
                                              <p:pRg st="3" end="3"/>
                                            </p:txEl>
                                          </p:spTgt>
                                        </p:tgtEl>
                                        <p:attrNameLst>
                                          <p:attrName>style.visibility</p:attrName>
                                        </p:attrNameLst>
                                      </p:cBhvr>
                                      <p:to>
                                        <p:strVal val="visible"/>
                                      </p:to>
                                    </p:set>
                                    <p:animEffect transition="in" filter="fade">
                                      <p:cBhvr>
                                        <p:cTn id="22" dur="1000"/>
                                        <p:tgtEl>
                                          <p:spTgt spid="2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4">
                                            <p:txEl>
                                              <p:pRg st="4" end="4"/>
                                            </p:txEl>
                                          </p:spTgt>
                                        </p:tgtEl>
                                        <p:attrNameLst>
                                          <p:attrName>style.visibility</p:attrName>
                                        </p:attrNameLst>
                                      </p:cBhvr>
                                      <p:to>
                                        <p:strVal val="visible"/>
                                      </p:to>
                                    </p:set>
                                    <p:animEffect transition="in" filter="fade">
                                      <p:cBhvr>
                                        <p:cTn id="27" dur="1000"/>
                                        <p:tgtEl>
                                          <p:spTgt spid="27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4">
                                            <p:txEl>
                                              <p:pRg st="5" end="5"/>
                                            </p:txEl>
                                          </p:spTgt>
                                        </p:tgtEl>
                                        <p:attrNameLst>
                                          <p:attrName>style.visibility</p:attrName>
                                        </p:attrNameLst>
                                      </p:cBhvr>
                                      <p:to>
                                        <p:strVal val="visible"/>
                                      </p:to>
                                    </p:set>
                                    <p:animEffect transition="in" filter="fade">
                                      <p:cBhvr>
                                        <p:cTn id="32" dur="1000"/>
                                        <p:tgtEl>
                                          <p:spTgt spid="27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0"/>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ru" sz="3600"/>
              <a:t>Переобучение</a:t>
            </a:r>
            <a:endParaRPr sz="3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Пример: один признак</a:t>
            </a:r>
            <a:endParaRPr/>
          </a:p>
        </p:txBody>
      </p:sp>
      <p:pic>
        <p:nvPicPr>
          <p:cNvPr id="285" name="Google Shape;285;p41"/>
          <p:cNvPicPr preferRelativeResize="0"/>
          <p:nvPr/>
        </p:nvPicPr>
        <p:blipFill>
          <a:blip r:embed="rId3">
            <a:alphaModFix/>
          </a:blip>
          <a:stretch>
            <a:fillRect/>
          </a:stretch>
        </p:blipFill>
        <p:spPr>
          <a:xfrm>
            <a:off x="1374000" y="1058225"/>
            <a:ext cx="6395993" cy="3780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План занятий</a:t>
            </a:r>
            <a:endParaRPr/>
          </a:p>
        </p:txBody>
      </p:sp>
      <p:sp>
        <p:nvSpPr>
          <p:cNvPr id="66" name="Google Shape;66;p1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ru" dirty="0"/>
              <a:t>День </a:t>
            </a:r>
            <a:r>
              <a:rPr lang="en-US" dirty="0"/>
              <a:t>1</a:t>
            </a:r>
            <a:r>
              <a:rPr lang="ru" dirty="0"/>
              <a:t>. Введение в машинное обучение</a:t>
            </a:r>
            <a:endParaRPr dirty="0"/>
          </a:p>
          <a:p>
            <a:pPr marL="914400" lvl="1" indent="-317500" algn="l" rtl="0">
              <a:spcBef>
                <a:spcPts val="0"/>
              </a:spcBef>
              <a:spcAft>
                <a:spcPts val="0"/>
              </a:spcAft>
              <a:buSzPts val="1400"/>
              <a:buChar char="○"/>
            </a:pPr>
            <a:r>
              <a:rPr lang="ru" dirty="0"/>
              <a:t>Что такое машинное обучение и зачем оно нужно</a:t>
            </a:r>
            <a:endParaRPr dirty="0"/>
          </a:p>
          <a:p>
            <a:pPr marL="914400" lvl="1" indent="-317500" algn="l" rtl="0">
              <a:spcBef>
                <a:spcPts val="0"/>
              </a:spcBef>
              <a:spcAft>
                <a:spcPts val="0"/>
              </a:spcAft>
              <a:buSzPts val="1400"/>
              <a:buChar char="○"/>
            </a:pPr>
            <a:r>
              <a:rPr lang="ru" dirty="0"/>
              <a:t>Библиотеки анализа данных: pandas, sklearn</a:t>
            </a:r>
            <a:endParaRPr dirty="0"/>
          </a:p>
          <a:p>
            <a:pPr marL="457200" lvl="0" indent="-342900" algn="l" rtl="0">
              <a:spcBef>
                <a:spcPts val="0"/>
              </a:spcBef>
              <a:spcAft>
                <a:spcPts val="0"/>
              </a:spcAft>
              <a:buSzPts val="1800"/>
              <a:buChar char="●"/>
            </a:pPr>
            <a:r>
              <a:rPr lang="ru" dirty="0"/>
              <a:t>День </a:t>
            </a:r>
            <a:r>
              <a:rPr lang="en-US" dirty="0"/>
              <a:t>2</a:t>
            </a:r>
            <a:r>
              <a:rPr lang="ru" dirty="0"/>
              <a:t>. Линейные алгоритмы</a:t>
            </a:r>
            <a:endParaRPr dirty="0"/>
          </a:p>
          <a:p>
            <a:pPr marL="914400" lvl="1" indent="-317500" algn="l" rtl="0">
              <a:spcBef>
                <a:spcPts val="0"/>
              </a:spcBef>
              <a:spcAft>
                <a:spcPts val="0"/>
              </a:spcAft>
              <a:buSzPts val="1400"/>
              <a:buChar char="○"/>
            </a:pPr>
            <a:r>
              <a:rPr lang="ru" dirty="0"/>
              <a:t>Линейная регрессия, логистическая регрессия</a:t>
            </a:r>
            <a:endParaRPr dirty="0"/>
          </a:p>
          <a:p>
            <a:pPr marL="457200" lvl="0" indent="-342900" algn="l" rtl="0">
              <a:spcBef>
                <a:spcPts val="0"/>
              </a:spcBef>
              <a:spcAft>
                <a:spcPts val="0"/>
              </a:spcAft>
              <a:buSzPts val="1800"/>
              <a:buChar char="●"/>
            </a:pPr>
            <a:r>
              <a:rPr lang="ru" dirty="0"/>
              <a:t>День </a:t>
            </a:r>
            <a:r>
              <a:rPr lang="en-US" dirty="0"/>
              <a:t>3</a:t>
            </a:r>
            <a:r>
              <a:rPr lang="ru" dirty="0"/>
              <a:t>. Прочие алгоритмы машинного обучения</a:t>
            </a:r>
            <a:endParaRPr dirty="0"/>
          </a:p>
          <a:p>
            <a:pPr marL="914400" lvl="1" indent="-317500" algn="l" rtl="0">
              <a:spcBef>
                <a:spcPts val="0"/>
              </a:spcBef>
              <a:spcAft>
                <a:spcPts val="0"/>
              </a:spcAft>
              <a:buSzPts val="1400"/>
              <a:buChar char="○"/>
            </a:pPr>
            <a:r>
              <a:rPr lang="ru" dirty="0"/>
              <a:t>Решающие деревья, решающие леса, другие композиции</a:t>
            </a:r>
            <a:endParaRPr dirty="0"/>
          </a:p>
          <a:p>
            <a:pPr marL="914400" lvl="1" indent="-317500" algn="l" rtl="0">
              <a:spcBef>
                <a:spcPts val="0"/>
              </a:spcBef>
              <a:spcAft>
                <a:spcPts val="0"/>
              </a:spcAft>
              <a:buSzPts val="1400"/>
              <a:buChar char="○"/>
            </a:pPr>
            <a:r>
              <a:rPr lang="ru" dirty="0"/>
              <a:t>Практика по выбору модели</a:t>
            </a:r>
            <a:endParaRPr dirty="0"/>
          </a:p>
          <a:p>
            <a:pPr marL="457200" lvl="0" indent="-342900" algn="l" rtl="0">
              <a:spcBef>
                <a:spcPts val="0"/>
              </a:spcBef>
              <a:spcAft>
                <a:spcPts val="0"/>
              </a:spcAft>
              <a:buSzPts val="1800"/>
              <a:buChar char="●"/>
            </a:pPr>
            <a:r>
              <a:rPr lang="ru" dirty="0"/>
              <a:t>День </a:t>
            </a:r>
            <a:r>
              <a:rPr lang="en-US" dirty="0"/>
              <a:t>4</a:t>
            </a:r>
            <a:r>
              <a:rPr lang="ru" dirty="0"/>
              <a:t>. Введение в нейронные сети</a:t>
            </a:r>
            <a:endParaRPr dirty="0"/>
          </a:p>
          <a:p>
            <a:pPr marL="914400" lvl="1" indent="-317500" algn="l" rtl="0">
              <a:spcBef>
                <a:spcPts val="0"/>
              </a:spcBef>
              <a:spcAft>
                <a:spcPts val="0"/>
              </a:spcAft>
              <a:buSzPts val="1400"/>
              <a:buChar char="○"/>
            </a:pPr>
            <a:r>
              <a:rPr lang="ru" dirty="0"/>
              <a:t>Почему нейросети — это круто</a:t>
            </a:r>
            <a:endParaRPr dirty="0"/>
          </a:p>
          <a:p>
            <a:pPr marL="914400" lvl="1" indent="-317500" algn="l" rtl="0">
              <a:spcBef>
                <a:spcPts val="0"/>
              </a:spcBef>
              <a:spcAft>
                <a:spcPts val="0"/>
              </a:spcAft>
              <a:buSzPts val="1400"/>
              <a:buChar char="○"/>
            </a:pPr>
            <a:r>
              <a:rPr lang="ru" dirty="0"/>
              <a:t>Полносвязные нейронные сети</a:t>
            </a:r>
            <a:endParaRPr dirty="0"/>
          </a:p>
          <a:p>
            <a:pPr marL="914400" lvl="1" indent="-317500" algn="l" rtl="0">
              <a:spcBef>
                <a:spcPts val="0"/>
              </a:spcBef>
              <a:spcAft>
                <a:spcPts val="0"/>
              </a:spcAft>
              <a:buSzPts val="1400"/>
              <a:buChar char="○"/>
            </a:pPr>
            <a:r>
              <a:rPr lang="ru" dirty="0"/>
              <a:t>Запуск и обучение нейросетей</a:t>
            </a:r>
            <a:endParaRPr dirty="0"/>
          </a:p>
        </p:txBody>
      </p:sp>
    </p:spTree>
    <p:extLst>
      <p:ext uri="{BB962C8B-B14F-4D97-AF65-F5344CB8AC3E}">
        <p14:creationId xmlns:p14="http://schemas.microsoft.com/office/powerpoint/2010/main" val="3505941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Пример: один признак</a:t>
            </a:r>
            <a:endParaRPr/>
          </a:p>
        </p:txBody>
      </p:sp>
      <p:pic>
        <p:nvPicPr>
          <p:cNvPr id="291" name="Google Shape;291;p42"/>
          <p:cNvPicPr preferRelativeResize="0"/>
          <p:nvPr/>
        </p:nvPicPr>
        <p:blipFill>
          <a:blip r:embed="rId3">
            <a:alphaModFix/>
          </a:blip>
          <a:stretch>
            <a:fillRect/>
          </a:stretch>
        </p:blipFill>
        <p:spPr>
          <a:xfrm>
            <a:off x="1374000" y="1058225"/>
            <a:ext cx="6395993" cy="3780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Пример: один признак</a:t>
            </a:r>
            <a:endParaRPr/>
          </a:p>
        </p:txBody>
      </p:sp>
      <p:pic>
        <p:nvPicPr>
          <p:cNvPr id="297" name="Google Shape;297;p43"/>
          <p:cNvPicPr preferRelativeResize="0"/>
          <p:nvPr/>
        </p:nvPicPr>
        <p:blipFill>
          <a:blip r:embed="rId3">
            <a:alphaModFix/>
          </a:blip>
          <a:stretch>
            <a:fillRect/>
          </a:stretch>
        </p:blipFill>
        <p:spPr>
          <a:xfrm>
            <a:off x="1374000" y="1058225"/>
            <a:ext cx="6395993" cy="3780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Пример: один признак</a:t>
            </a:r>
            <a:endParaRPr/>
          </a:p>
        </p:txBody>
      </p:sp>
      <p:pic>
        <p:nvPicPr>
          <p:cNvPr id="303" name="Google Shape;303;p44"/>
          <p:cNvPicPr preferRelativeResize="0"/>
          <p:nvPr/>
        </p:nvPicPr>
        <p:blipFill>
          <a:blip r:embed="rId3">
            <a:alphaModFix/>
          </a:blip>
          <a:stretch>
            <a:fillRect/>
          </a:stretch>
        </p:blipFill>
        <p:spPr>
          <a:xfrm>
            <a:off x="1374000" y="1058225"/>
            <a:ext cx="6395993" cy="3780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Многочлен степени 2</a:t>
            </a:r>
            <a:endParaRPr/>
          </a:p>
        </p:txBody>
      </p:sp>
      <p:pic>
        <p:nvPicPr>
          <p:cNvPr id="309" name="Google Shape;309;p45"/>
          <p:cNvPicPr preferRelativeResize="0"/>
          <p:nvPr/>
        </p:nvPicPr>
        <p:blipFill>
          <a:blip r:embed="rId3">
            <a:alphaModFix/>
          </a:blip>
          <a:stretch>
            <a:fillRect/>
          </a:stretch>
        </p:blipFill>
        <p:spPr>
          <a:xfrm>
            <a:off x="1374000" y="1058225"/>
            <a:ext cx="6395993" cy="3780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Многочлен степени 4</a:t>
            </a:r>
            <a:endParaRPr/>
          </a:p>
        </p:txBody>
      </p:sp>
      <p:pic>
        <p:nvPicPr>
          <p:cNvPr id="315" name="Google Shape;315;p46"/>
          <p:cNvPicPr preferRelativeResize="0"/>
          <p:nvPr/>
        </p:nvPicPr>
        <p:blipFill>
          <a:blip r:embed="rId3">
            <a:alphaModFix/>
          </a:blip>
          <a:stretch>
            <a:fillRect/>
          </a:stretch>
        </p:blipFill>
        <p:spPr>
          <a:xfrm>
            <a:off x="1374000" y="1058225"/>
            <a:ext cx="6395993" cy="3780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Многочлен степени 6</a:t>
            </a:r>
            <a:endParaRPr/>
          </a:p>
        </p:txBody>
      </p:sp>
      <p:pic>
        <p:nvPicPr>
          <p:cNvPr id="321" name="Google Shape;321;p47"/>
          <p:cNvPicPr preferRelativeResize="0"/>
          <p:nvPr/>
        </p:nvPicPr>
        <p:blipFill>
          <a:blip r:embed="rId3">
            <a:alphaModFix/>
          </a:blip>
          <a:stretch>
            <a:fillRect/>
          </a:stretch>
        </p:blipFill>
        <p:spPr>
          <a:xfrm>
            <a:off x="1374000" y="1058225"/>
            <a:ext cx="6395993" cy="3780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Переобучение</a:t>
            </a:r>
            <a:endParaRPr/>
          </a:p>
        </p:txBody>
      </p:sp>
      <p:sp>
        <p:nvSpPr>
          <p:cNvPr id="327" name="Google Shape;327;p48"/>
          <p:cNvSpPr txBox="1">
            <a:spLocks noGrp="1"/>
          </p:cNvSpPr>
          <p:nvPr>
            <p:ph type="body" idx="1"/>
          </p:nvPr>
        </p:nvSpPr>
        <p:spPr>
          <a:xfrm>
            <a:off x="311700" y="1257750"/>
            <a:ext cx="5370000" cy="2690400"/>
          </a:xfrm>
          <a:prstGeom prst="rect">
            <a:avLst/>
          </a:prstGeom>
        </p:spPr>
        <p:txBody>
          <a:bodyPr spcFirstLastPara="1" wrap="square" lIns="91425" tIns="91425" rIns="91425" bIns="91425" anchor="t" anchorCtr="0">
            <a:normAutofit lnSpcReduction="10000"/>
          </a:bodyPr>
          <a:lstStyle/>
          <a:p>
            <a:pPr marL="457200" lvl="0" indent="-334327" algn="l" rtl="0">
              <a:lnSpc>
                <a:spcPct val="112000"/>
              </a:lnSpc>
              <a:spcBef>
                <a:spcPts val="0"/>
              </a:spcBef>
              <a:spcAft>
                <a:spcPts val="0"/>
              </a:spcAft>
              <a:buSzPct val="100000"/>
              <a:buChar char="●"/>
            </a:pPr>
            <a:r>
              <a:rPr lang="ru"/>
              <a:t>Переобучение </a:t>
            </a:r>
            <a:endParaRPr/>
          </a:p>
          <a:p>
            <a:pPr marL="0" lvl="0" indent="0" algn="l" rtl="0">
              <a:lnSpc>
                <a:spcPct val="112000"/>
              </a:lnSpc>
              <a:spcBef>
                <a:spcPts val="0"/>
              </a:spcBef>
              <a:spcAft>
                <a:spcPts val="0"/>
              </a:spcAft>
              <a:buNone/>
            </a:pPr>
            <a:r>
              <a:rPr lang="ru" sz="1400"/>
              <a:t>Это когда модель на тестовой выборке работает сильно хуже, чем на обучающей</a:t>
            </a:r>
            <a:endParaRPr sz="1400"/>
          </a:p>
          <a:p>
            <a:pPr marL="0" lvl="0" indent="0" algn="l" rtl="0">
              <a:lnSpc>
                <a:spcPct val="112000"/>
              </a:lnSpc>
              <a:spcBef>
                <a:spcPts val="0"/>
              </a:spcBef>
              <a:spcAft>
                <a:spcPts val="0"/>
              </a:spcAft>
              <a:buNone/>
            </a:pPr>
            <a:endParaRPr sz="1400"/>
          </a:p>
          <a:p>
            <a:pPr marL="457200" lvl="0" indent="-334327" algn="l" rtl="0">
              <a:lnSpc>
                <a:spcPct val="112000"/>
              </a:lnSpc>
              <a:spcBef>
                <a:spcPts val="0"/>
              </a:spcBef>
              <a:spcAft>
                <a:spcPts val="0"/>
              </a:spcAft>
              <a:buSzPct val="100000"/>
              <a:buChar char="●"/>
            </a:pPr>
            <a:r>
              <a:rPr lang="ru"/>
              <a:t>Из-за чего возникает переобучение?</a:t>
            </a:r>
            <a:endParaRPr/>
          </a:p>
          <a:p>
            <a:pPr marL="0" lvl="0" indent="0" algn="l" rtl="0">
              <a:spcBef>
                <a:spcPts val="0"/>
              </a:spcBef>
              <a:spcAft>
                <a:spcPts val="0"/>
              </a:spcAft>
              <a:buNone/>
            </a:pPr>
            <a:r>
              <a:rPr lang="ru" sz="1400"/>
              <a:t>Переобучение есть всегда, когда выбор делается на основе заведомо неполной информации</a:t>
            </a:r>
            <a:endParaRPr sz="1400"/>
          </a:p>
          <a:p>
            <a:pPr marL="457200" lvl="0" indent="-334327" algn="l" rtl="0">
              <a:lnSpc>
                <a:spcPct val="114000"/>
              </a:lnSpc>
              <a:spcBef>
                <a:spcPts val="1200"/>
              </a:spcBef>
              <a:spcAft>
                <a:spcPts val="0"/>
              </a:spcAft>
              <a:buSzPct val="100000"/>
              <a:buChar char="●"/>
            </a:pPr>
            <a:r>
              <a:rPr lang="ru"/>
              <a:t>Как обнаружить переобучение?</a:t>
            </a:r>
            <a:endParaRPr/>
          </a:p>
          <a:p>
            <a:pPr marL="0" lvl="0" indent="0" algn="l" rtl="0">
              <a:spcBef>
                <a:spcPts val="0"/>
              </a:spcBef>
              <a:spcAft>
                <a:spcPts val="0"/>
              </a:spcAft>
              <a:buNone/>
            </a:pPr>
            <a:r>
              <a:rPr lang="ru" sz="1400"/>
              <a:t>Разбивать данные на обучающую и тестовую выборки</a:t>
            </a:r>
            <a:endParaRPr sz="1400"/>
          </a:p>
          <a:p>
            <a:pPr marL="0" lvl="0" indent="0" algn="l" rtl="0">
              <a:spcBef>
                <a:spcPts val="1200"/>
              </a:spcBef>
              <a:spcAft>
                <a:spcPts val="1200"/>
              </a:spcAft>
              <a:buNone/>
            </a:pPr>
            <a:endParaRPr/>
          </a:p>
        </p:txBody>
      </p:sp>
      <p:grpSp>
        <p:nvGrpSpPr>
          <p:cNvPr id="328" name="Google Shape;328;p48"/>
          <p:cNvGrpSpPr/>
          <p:nvPr/>
        </p:nvGrpSpPr>
        <p:grpSpPr>
          <a:xfrm>
            <a:off x="5743800" y="1486088"/>
            <a:ext cx="3249575" cy="2462063"/>
            <a:chOff x="5743800" y="1486088"/>
            <a:chExt cx="3249575" cy="2462063"/>
          </a:xfrm>
        </p:grpSpPr>
        <p:grpSp>
          <p:nvGrpSpPr>
            <p:cNvPr id="329" name="Google Shape;329;p48"/>
            <p:cNvGrpSpPr/>
            <p:nvPr/>
          </p:nvGrpSpPr>
          <p:grpSpPr>
            <a:xfrm>
              <a:off x="5743800" y="1486088"/>
              <a:ext cx="3088500" cy="2171324"/>
              <a:chOff x="5915775" y="1501075"/>
              <a:chExt cx="3088500" cy="2171324"/>
            </a:xfrm>
          </p:grpSpPr>
          <p:pic>
            <p:nvPicPr>
              <p:cNvPr id="330" name="Google Shape;330;p48"/>
              <p:cNvPicPr preferRelativeResize="0"/>
              <p:nvPr/>
            </p:nvPicPr>
            <p:blipFill>
              <a:blip r:embed="rId3">
                <a:alphaModFix/>
              </a:blip>
              <a:stretch>
                <a:fillRect/>
              </a:stretch>
            </p:blipFill>
            <p:spPr>
              <a:xfrm>
                <a:off x="6194625" y="1662425"/>
                <a:ext cx="2732400" cy="2009974"/>
              </a:xfrm>
              <a:prstGeom prst="rect">
                <a:avLst/>
              </a:prstGeom>
              <a:noFill/>
              <a:ln>
                <a:noFill/>
              </a:ln>
            </p:spPr>
          </p:pic>
          <p:sp>
            <p:nvSpPr>
              <p:cNvPr id="331" name="Google Shape;331;p48"/>
              <p:cNvSpPr txBox="1"/>
              <p:nvPr/>
            </p:nvSpPr>
            <p:spPr>
              <a:xfrm>
                <a:off x="5915775" y="1501075"/>
                <a:ext cx="743100" cy="3063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100"/>
                  <a:t>Ошибка</a:t>
                </a:r>
                <a:endParaRPr sz="1100"/>
              </a:p>
            </p:txBody>
          </p:sp>
          <p:sp>
            <p:nvSpPr>
              <p:cNvPr id="332" name="Google Shape;332;p48"/>
              <p:cNvSpPr txBox="1"/>
              <p:nvPr/>
            </p:nvSpPr>
            <p:spPr>
              <a:xfrm>
                <a:off x="8099950" y="1965425"/>
                <a:ext cx="904200" cy="4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100">
                    <a:solidFill>
                      <a:srgbClr val="FF0000"/>
                    </a:solidFill>
                  </a:rPr>
                  <a:t>Тестовая выборка</a:t>
                </a:r>
                <a:endParaRPr sz="1100">
                  <a:solidFill>
                    <a:srgbClr val="FF0000"/>
                  </a:solidFill>
                </a:endParaRPr>
              </a:p>
            </p:txBody>
          </p:sp>
          <p:sp>
            <p:nvSpPr>
              <p:cNvPr id="333" name="Google Shape;333;p48"/>
              <p:cNvSpPr txBox="1"/>
              <p:nvPr/>
            </p:nvSpPr>
            <p:spPr>
              <a:xfrm>
                <a:off x="7982175" y="2904575"/>
                <a:ext cx="1022100" cy="4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100">
                    <a:solidFill>
                      <a:srgbClr val="0000FF"/>
                    </a:solidFill>
                  </a:rPr>
                  <a:t>Обучающая выборка</a:t>
                </a:r>
                <a:endParaRPr sz="1100">
                  <a:solidFill>
                    <a:srgbClr val="0000FF"/>
                  </a:solidFill>
                </a:endParaRPr>
              </a:p>
            </p:txBody>
          </p:sp>
        </p:grpSp>
        <p:sp>
          <p:nvSpPr>
            <p:cNvPr id="334" name="Google Shape;334;p48"/>
            <p:cNvSpPr txBox="1"/>
            <p:nvPr/>
          </p:nvSpPr>
          <p:spPr>
            <a:xfrm>
              <a:off x="8089175" y="3496050"/>
              <a:ext cx="9042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100"/>
                <a:t>сложность модели</a:t>
              </a:r>
              <a:endParaRPr sz="1100"/>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Фреймворк машинного обучения</a:t>
            </a:r>
            <a:endParaRPr/>
          </a:p>
        </p:txBody>
      </p:sp>
      <p:sp>
        <p:nvSpPr>
          <p:cNvPr id="340" name="Google Shape;340;p49"/>
          <p:cNvSpPr txBox="1">
            <a:spLocks noGrp="1"/>
          </p:cNvSpPr>
          <p:nvPr>
            <p:ph type="body" idx="1"/>
          </p:nvPr>
        </p:nvSpPr>
        <p:spPr>
          <a:xfrm>
            <a:off x="311700" y="1171600"/>
            <a:ext cx="48753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ru"/>
              <a:t>Формируем матрицу “объекты-признаки” по размеченным данным</a:t>
            </a:r>
            <a:endParaRPr/>
          </a:p>
          <a:p>
            <a:pPr marL="457200" lvl="0" indent="-342900" algn="l" rtl="0">
              <a:spcBef>
                <a:spcPts val="0"/>
              </a:spcBef>
              <a:spcAft>
                <a:spcPts val="0"/>
              </a:spcAft>
              <a:buSzPts val="1800"/>
              <a:buChar char="●"/>
            </a:pPr>
            <a:r>
              <a:rPr lang="ru"/>
              <a:t>Разбиваем данные на train и test</a:t>
            </a:r>
            <a:endParaRPr/>
          </a:p>
          <a:p>
            <a:pPr marL="457200" lvl="0" indent="-342900" algn="l" rtl="0">
              <a:spcBef>
                <a:spcPts val="0"/>
              </a:spcBef>
              <a:spcAft>
                <a:spcPts val="0"/>
              </a:spcAft>
              <a:buSzPts val="1800"/>
              <a:buChar char="●"/>
            </a:pPr>
            <a:r>
              <a:rPr lang="ru"/>
              <a:t>Настраиваем алгоритм </a:t>
            </a:r>
            <a:r>
              <a:rPr lang="ru" i="1"/>
              <a:t>a : X → Y</a:t>
            </a:r>
            <a:r>
              <a:rPr lang="ru"/>
              <a:t> так, чтобы </a:t>
            </a:r>
            <a:r>
              <a:rPr lang="ru" i="1"/>
              <a:t>a</a:t>
            </a:r>
            <a:r>
              <a:rPr lang="ru"/>
              <a:t> приближал </a:t>
            </a:r>
            <a:r>
              <a:rPr lang="ru" i="1"/>
              <a:t>y</a:t>
            </a:r>
            <a:r>
              <a:rPr lang="ru"/>
              <a:t> на train</a:t>
            </a:r>
            <a:endParaRPr/>
          </a:p>
          <a:p>
            <a:pPr marL="457200" lvl="0" indent="-342900" algn="l" rtl="0">
              <a:spcBef>
                <a:spcPts val="0"/>
              </a:spcBef>
              <a:spcAft>
                <a:spcPts val="0"/>
              </a:spcAft>
              <a:buSzPts val="1800"/>
              <a:buChar char="●"/>
            </a:pPr>
            <a:r>
              <a:rPr lang="ru"/>
              <a:t>Тестируем, насколько хорошо </a:t>
            </a:r>
            <a:r>
              <a:rPr lang="ru" i="1"/>
              <a:t>a </a:t>
            </a:r>
            <a:r>
              <a:rPr lang="ru"/>
              <a:t>приближает </a:t>
            </a:r>
            <a:r>
              <a:rPr lang="ru" i="1"/>
              <a:t>y </a:t>
            </a:r>
            <a:r>
              <a:rPr lang="ru"/>
              <a:t>на test</a:t>
            </a:r>
            <a:endParaRPr/>
          </a:p>
          <a:p>
            <a:pPr marL="0" lvl="0" indent="0" algn="l" rtl="0">
              <a:spcBef>
                <a:spcPts val="1200"/>
              </a:spcBef>
              <a:spcAft>
                <a:spcPts val="1200"/>
              </a:spcAft>
              <a:buNone/>
            </a:pPr>
            <a:endParaRPr/>
          </a:p>
        </p:txBody>
      </p:sp>
      <p:pic>
        <p:nvPicPr>
          <p:cNvPr id="341" name="Google Shape;341;p49"/>
          <p:cNvPicPr preferRelativeResize="0"/>
          <p:nvPr/>
        </p:nvPicPr>
        <p:blipFill>
          <a:blip r:embed="rId3">
            <a:alphaModFix/>
          </a:blip>
          <a:stretch>
            <a:fillRect/>
          </a:stretch>
        </p:blipFill>
        <p:spPr>
          <a:xfrm>
            <a:off x="5129100" y="1171600"/>
            <a:ext cx="3703199" cy="3118038"/>
          </a:xfrm>
          <a:prstGeom prst="rect">
            <a:avLst/>
          </a:prstGeom>
          <a:noFill/>
          <a:ln>
            <a:noFill/>
          </a:ln>
        </p:spPr>
      </p:pic>
      <p:sp>
        <p:nvSpPr>
          <p:cNvPr id="342" name="Google Shape;342;p49"/>
          <p:cNvSpPr txBox="1">
            <a:spLocks noGrp="1"/>
          </p:cNvSpPr>
          <p:nvPr>
            <p:ph type="body" idx="1"/>
          </p:nvPr>
        </p:nvSpPr>
        <p:spPr>
          <a:xfrm>
            <a:off x="5003100" y="4431650"/>
            <a:ext cx="3829200" cy="3057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ru" sz="1400"/>
              <a:t>фреймворк машинного обучения: </a:t>
            </a:r>
            <a:r>
              <a:rPr lang="ru" sz="1400" u="sng">
                <a:solidFill>
                  <a:schemeClr val="hlink"/>
                </a:solidFill>
                <a:hlinkClick r:id="rId4"/>
              </a:rPr>
              <a:t>medium.com</a:t>
            </a:r>
            <a:endParaRPr sz="1400"/>
          </a:p>
          <a:p>
            <a:pPr marL="457200" lvl="0" indent="0" algn="l" rtl="0">
              <a:spcBef>
                <a:spcPts val="1200"/>
              </a:spcBef>
              <a:spcAft>
                <a:spcPts val="120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Фреймворк машинного обучения</a:t>
            </a:r>
            <a:endParaRPr/>
          </a:p>
        </p:txBody>
      </p:sp>
      <p:sp>
        <p:nvSpPr>
          <p:cNvPr id="348" name="Google Shape;348;p50"/>
          <p:cNvSpPr txBox="1">
            <a:spLocks noGrp="1"/>
          </p:cNvSpPr>
          <p:nvPr>
            <p:ph type="body" idx="1"/>
          </p:nvPr>
        </p:nvSpPr>
        <p:spPr>
          <a:xfrm>
            <a:off x="311700" y="1171600"/>
            <a:ext cx="48753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ru"/>
              <a:t>Формируем матрицу “объекты-признаки” по размеченным данным</a:t>
            </a:r>
            <a:endParaRPr/>
          </a:p>
          <a:p>
            <a:pPr marL="457200" lvl="0" indent="-342900" algn="l" rtl="0">
              <a:spcBef>
                <a:spcPts val="0"/>
              </a:spcBef>
              <a:spcAft>
                <a:spcPts val="0"/>
              </a:spcAft>
              <a:buSzPts val="1800"/>
              <a:buChar char="●"/>
            </a:pPr>
            <a:r>
              <a:rPr lang="ru"/>
              <a:t>Разбиваем данные на train и test</a:t>
            </a:r>
            <a:endParaRPr/>
          </a:p>
          <a:p>
            <a:pPr marL="457200" lvl="0" indent="-342900" algn="l" rtl="0">
              <a:spcBef>
                <a:spcPts val="0"/>
              </a:spcBef>
              <a:spcAft>
                <a:spcPts val="0"/>
              </a:spcAft>
              <a:buSzPts val="1800"/>
              <a:buChar char="●"/>
            </a:pPr>
            <a:r>
              <a:rPr lang="ru"/>
              <a:t>Настраиваем алгоритм </a:t>
            </a:r>
            <a:r>
              <a:rPr lang="ru" i="1"/>
              <a:t>a : X → Y</a:t>
            </a:r>
            <a:r>
              <a:rPr lang="ru"/>
              <a:t> так, чтобы </a:t>
            </a:r>
            <a:r>
              <a:rPr lang="ru" i="1"/>
              <a:t>a</a:t>
            </a:r>
            <a:r>
              <a:rPr lang="ru"/>
              <a:t> приближал </a:t>
            </a:r>
            <a:r>
              <a:rPr lang="ru" i="1"/>
              <a:t>y</a:t>
            </a:r>
            <a:r>
              <a:rPr lang="ru"/>
              <a:t> на train</a:t>
            </a:r>
            <a:endParaRPr/>
          </a:p>
          <a:p>
            <a:pPr marL="457200" lvl="0" indent="-342900" algn="l" rtl="0">
              <a:spcBef>
                <a:spcPts val="0"/>
              </a:spcBef>
              <a:spcAft>
                <a:spcPts val="0"/>
              </a:spcAft>
              <a:buSzPts val="1800"/>
              <a:buChar char="●"/>
            </a:pPr>
            <a:r>
              <a:rPr lang="ru"/>
              <a:t>Тестируем, насколько хорошо </a:t>
            </a:r>
            <a:r>
              <a:rPr lang="ru" i="1"/>
              <a:t>a </a:t>
            </a:r>
            <a:r>
              <a:rPr lang="ru"/>
              <a:t>приближает </a:t>
            </a:r>
            <a:r>
              <a:rPr lang="ru" i="1"/>
              <a:t>y </a:t>
            </a:r>
            <a:r>
              <a:rPr lang="ru"/>
              <a:t>на test</a:t>
            </a:r>
            <a:endParaRPr/>
          </a:p>
          <a:p>
            <a:pPr marL="0" lvl="0" indent="0" algn="l" rtl="0">
              <a:spcBef>
                <a:spcPts val="1200"/>
              </a:spcBef>
              <a:spcAft>
                <a:spcPts val="0"/>
              </a:spcAft>
              <a:buNone/>
            </a:pPr>
            <a:r>
              <a:rPr lang="ru"/>
              <a:t>Что значит “хорошо приближает”?</a:t>
            </a:r>
            <a:endParaRPr/>
          </a:p>
          <a:p>
            <a:pPr marL="0" lvl="0" indent="0" algn="l" rtl="0">
              <a:spcBef>
                <a:spcPts val="1200"/>
              </a:spcBef>
              <a:spcAft>
                <a:spcPts val="1200"/>
              </a:spcAft>
              <a:buNone/>
            </a:pPr>
            <a:endParaRPr/>
          </a:p>
        </p:txBody>
      </p:sp>
      <p:pic>
        <p:nvPicPr>
          <p:cNvPr id="349" name="Google Shape;349;p50"/>
          <p:cNvPicPr preferRelativeResize="0"/>
          <p:nvPr/>
        </p:nvPicPr>
        <p:blipFill>
          <a:blip r:embed="rId3">
            <a:alphaModFix/>
          </a:blip>
          <a:stretch>
            <a:fillRect/>
          </a:stretch>
        </p:blipFill>
        <p:spPr>
          <a:xfrm>
            <a:off x="5129100" y="1171600"/>
            <a:ext cx="3703199" cy="3118038"/>
          </a:xfrm>
          <a:prstGeom prst="rect">
            <a:avLst/>
          </a:prstGeom>
          <a:noFill/>
          <a:ln>
            <a:noFill/>
          </a:ln>
        </p:spPr>
      </p:pic>
      <p:sp>
        <p:nvSpPr>
          <p:cNvPr id="350" name="Google Shape;350;p50"/>
          <p:cNvSpPr txBox="1">
            <a:spLocks noGrp="1"/>
          </p:cNvSpPr>
          <p:nvPr>
            <p:ph type="body" idx="1"/>
          </p:nvPr>
        </p:nvSpPr>
        <p:spPr>
          <a:xfrm>
            <a:off x="5003100" y="4431650"/>
            <a:ext cx="3829200" cy="3057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ru" sz="1400"/>
              <a:t>фреймворк машинного обучения: </a:t>
            </a:r>
            <a:r>
              <a:rPr lang="ru" sz="1400" u="sng">
                <a:solidFill>
                  <a:schemeClr val="hlink"/>
                </a:solidFill>
                <a:hlinkClick r:id="rId4"/>
              </a:rPr>
              <a:t>medium.com</a:t>
            </a:r>
            <a:endParaRPr sz="1400"/>
          </a:p>
          <a:p>
            <a:pPr marL="457200" lvl="0" indent="0" algn="l" rtl="0">
              <a:spcBef>
                <a:spcPts val="1200"/>
              </a:spcBef>
              <a:spcAft>
                <a:spcPts val="120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Функционалы качества</a:t>
            </a:r>
            <a:endParaRPr/>
          </a:p>
        </p:txBody>
      </p:sp>
      <p:sp>
        <p:nvSpPr>
          <p:cNvPr id="356" name="Google Shape;356;p5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                — функция потерь — величина ошибки алгоритма </a:t>
            </a:r>
            <a:r>
              <a:rPr lang="ru" i="1"/>
              <a:t>a</a:t>
            </a:r>
            <a:r>
              <a:rPr lang="ru"/>
              <a:t> на объекте </a:t>
            </a:r>
            <a:r>
              <a:rPr lang="ru" i="1"/>
              <a:t>x</a:t>
            </a:r>
            <a:endParaRPr/>
          </a:p>
          <a:p>
            <a:pPr marL="0" lvl="0" indent="0" algn="l" rtl="0">
              <a:lnSpc>
                <a:spcPct val="100000"/>
              </a:lnSpc>
              <a:spcBef>
                <a:spcPts val="1200"/>
              </a:spcBef>
              <a:spcAft>
                <a:spcPts val="0"/>
              </a:spcAft>
              <a:buNone/>
            </a:pPr>
            <a:r>
              <a:rPr lang="ru"/>
              <a:t>Функции потерь для задачи классификации: </a:t>
            </a:r>
            <a:endParaRPr/>
          </a:p>
          <a:p>
            <a:pPr marL="0" lvl="0" indent="0" algn="l" rtl="0">
              <a:lnSpc>
                <a:spcPct val="100000"/>
              </a:lnSpc>
              <a:spcBef>
                <a:spcPts val="1200"/>
              </a:spcBef>
              <a:spcAft>
                <a:spcPts val="0"/>
              </a:spcAft>
              <a:buNone/>
            </a:pPr>
            <a:endParaRPr/>
          </a:p>
          <a:p>
            <a:pPr marL="0" lvl="0" indent="0" algn="l" rtl="0">
              <a:lnSpc>
                <a:spcPct val="100000"/>
              </a:lnSpc>
              <a:spcBef>
                <a:spcPts val="1200"/>
              </a:spcBef>
              <a:spcAft>
                <a:spcPts val="0"/>
              </a:spcAft>
              <a:buNone/>
            </a:pPr>
            <a:r>
              <a:rPr lang="ru"/>
              <a:t>Функции потерь для задачи регрессии: </a:t>
            </a:r>
            <a:endParaRPr/>
          </a:p>
          <a:p>
            <a:pPr marL="0" lvl="0" indent="0" algn="l" rtl="0">
              <a:lnSpc>
                <a:spcPct val="100000"/>
              </a:lnSpc>
              <a:spcBef>
                <a:spcPts val="1200"/>
              </a:spcBef>
              <a:spcAft>
                <a:spcPts val="0"/>
              </a:spcAft>
              <a:buNone/>
            </a:pPr>
            <a:endParaRPr/>
          </a:p>
          <a:p>
            <a:pPr marL="0" lvl="0" indent="0" algn="l" rtl="0">
              <a:lnSpc>
                <a:spcPct val="100000"/>
              </a:lnSpc>
              <a:spcBef>
                <a:spcPts val="1200"/>
              </a:spcBef>
              <a:spcAft>
                <a:spcPts val="0"/>
              </a:spcAft>
              <a:buNone/>
            </a:pPr>
            <a:endParaRPr/>
          </a:p>
          <a:p>
            <a:pPr marL="0" lvl="0" indent="0" algn="l" rtl="0">
              <a:lnSpc>
                <a:spcPct val="100000"/>
              </a:lnSpc>
              <a:spcBef>
                <a:spcPts val="1200"/>
              </a:spcBef>
              <a:spcAft>
                <a:spcPts val="0"/>
              </a:spcAft>
              <a:buNone/>
            </a:pPr>
            <a:r>
              <a:rPr lang="ru"/>
              <a:t>Эмпирический риск — функционал качества алгоритма на выборке </a:t>
            </a:r>
            <a:r>
              <a:rPr lang="ru" i="1"/>
              <a:t>X</a:t>
            </a:r>
            <a:r>
              <a:rPr lang="ru"/>
              <a:t>:</a:t>
            </a:r>
            <a:endParaRPr/>
          </a:p>
          <a:p>
            <a:pPr marL="0" lvl="0" indent="0" algn="l" rtl="0">
              <a:lnSpc>
                <a:spcPct val="100000"/>
              </a:lnSpc>
              <a:spcBef>
                <a:spcPts val="1200"/>
              </a:spcBef>
              <a:spcAft>
                <a:spcPts val="0"/>
              </a:spcAft>
              <a:buNone/>
            </a:pPr>
            <a:endParaRPr/>
          </a:p>
          <a:p>
            <a:pPr marL="0" lvl="0" indent="0" algn="l" rtl="0">
              <a:lnSpc>
                <a:spcPct val="100000"/>
              </a:lnSpc>
              <a:spcBef>
                <a:spcPts val="1200"/>
              </a:spcBef>
              <a:spcAft>
                <a:spcPts val="1200"/>
              </a:spcAft>
              <a:buNone/>
            </a:pPr>
            <a:endParaRPr/>
          </a:p>
        </p:txBody>
      </p:sp>
      <p:pic>
        <p:nvPicPr>
          <p:cNvPr id="357" name="Google Shape;357;p51"/>
          <p:cNvPicPr preferRelativeResize="0"/>
          <p:nvPr/>
        </p:nvPicPr>
        <p:blipFill rotWithShape="1">
          <a:blip r:embed="rId3">
            <a:alphaModFix/>
          </a:blip>
          <a:srcRect l="73802" t="65161" r="13072" b="25879"/>
          <a:stretch/>
        </p:blipFill>
        <p:spPr>
          <a:xfrm>
            <a:off x="379600" y="1181524"/>
            <a:ext cx="1039402" cy="399049"/>
          </a:xfrm>
          <a:prstGeom prst="rect">
            <a:avLst/>
          </a:prstGeom>
          <a:noFill/>
          <a:ln>
            <a:noFill/>
          </a:ln>
        </p:spPr>
      </p:pic>
      <p:pic>
        <p:nvPicPr>
          <p:cNvPr id="358" name="Google Shape;358;p51"/>
          <p:cNvPicPr preferRelativeResize="0"/>
          <p:nvPr/>
        </p:nvPicPr>
        <p:blipFill rotWithShape="1">
          <a:blip r:embed="rId4">
            <a:alphaModFix/>
          </a:blip>
          <a:srcRect l="58577" t="56745" r="1665" b="32815"/>
          <a:stretch/>
        </p:blipFill>
        <p:spPr>
          <a:xfrm>
            <a:off x="3375000" y="1963274"/>
            <a:ext cx="2394000" cy="353549"/>
          </a:xfrm>
          <a:prstGeom prst="rect">
            <a:avLst/>
          </a:prstGeom>
          <a:noFill/>
          <a:ln>
            <a:noFill/>
          </a:ln>
        </p:spPr>
      </p:pic>
      <p:pic>
        <p:nvPicPr>
          <p:cNvPr id="359" name="Google Shape;359;p51"/>
          <p:cNvPicPr preferRelativeResize="0"/>
          <p:nvPr/>
        </p:nvPicPr>
        <p:blipFill rotWithShape="1">
          <a:blip r:embed="rId5">
            <a:alphaModFix/>
          </a:blip>
          <a:srcRect l="56225" t="57700" r="1667" b="18829"/>
          <a:stretch/>
        </p:blipFill>
        <p:spPr>
          <a:xfrm>
            <a:off x="3237763" y="2574575"/>
            <a:ext cx="2668474" cy="836649"/>
          </a:xfrm>
          <a:prstGeom prst="rect">
            <a:avLst/>
          </a:prstGeom>
          <a:noFill/>
          <a:ln>
            <a:noFill/>
          </a:ln>
        </p:spPr>
      </p:pic>
      <p:pic>
        <p:nvPicPr>
          <p:cNvPr id="360" name="Google Shape;360;p51"/>
          <p:cNvPicPr preferRelativeResize="0"/>
          <p:nvPr/>
        </p:nvPicPr>
        <p:blipFill>
          <a:blip r:embed="rId6">
            <a:alphaModFix/>
          </a:blip>
          <a:stretch>
            <a:fillRect/>
          </a:stretch>
        </p:blipFill>
        <p:spPr>
          <a:xfrm>
            <a:off x="3141320" y="3742775"/>
            <a:ext cx="2861343" cy="836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План лекции</a:t>
            </a:r>
            <a:endParaRPr/>
          </a:p>
        </p:txBody>
      </p:sp>
      <p:sp>
        <p:nvSpPr>
          <p:cNvPr id="72" name="Google Shape;72;p1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ru"/>
              <a:t>Зачем нам анализ данных</a:t>
            </a:r>
            <a:endParaRPr/>
          </a:p>
          <a:p>
            <a:pPr marL="457200" lvl="0" indent="-342900" algn="l" rtl="0">
              <a:spcBef>
                <a:spcPts val="0"/>
              </a:spcBef>
              <a:spcAft>
                <a:spcPts val="0"/>
              </a:spcAft>
              <a:buSzPts val="1800"/>
              <a:buChar char="●"/>
            </a:pPr>
            <a:r>
              <a:rPr lang="ru"/>
              <a:t>Основные понятия машинного обучения</a:t>
            </a:r>
            <a:endParaRPr/>
          </a:p>
          <a:p>
            <a:pPr marL="914400" lvl="1" indent="-317500" algn="l" rtl="0">
              <a:spcBef>
                <a:spcPts val="0"/>
              </a:spcBef>
              <a:spcAft>
                <a:spcPts val="0"/>
              </a:spcAft>
              <a:buSzPts val="1400"/>
              <a:buChar char="○"/>
            </a:pPr>
            <a:r>
              <a:rPr lang="ru"/>
              <a:t>Признаки, виды признаков: численные, бинарные, категориальные</a:t>
            </a:r>
            <a:endParaRPr/>
          </a:p>
          <a:p>
            <a:pPr marL="914400" lvl="1" indent="-317500" algn="l" rtl="0">
              <a:spcBef>
                <a:spcPts val="0"/>
              </a:spcBef>
              <a:spcAft>
                <a:spcPts val="0"/>
              </a:spcAft>
              <a:buSzPts val="1400"/>
              <a:buChar char="○"/>
            </a:pPr>
            <a:r>
              <a:rPr lang="ru"/>
              <a:t>Классификация и регрессия</a:t>
            </a:r>
            <a:endParaRPr/>
          </a:p>
          <a:p>
            <a:pPr marL="914400" lvl="1" indent="-317500" algn="l" rtl="0">
              <a:spcBef>
                <a:spcPts val="0"/>
              </a:spcBef>
              <a:spcAft>
                <a:spcPts val="0"/>
              </a:spcAft>
              <a:buSzPts val="1400"/>
              <a:buChar char="○"/>
            </a:pPr>
            <a:r>
              <a:rPr lang="ru"/>
              <a:t>Переобучение</a:t>
            </a:r>
            <a:endParaRPr/>
          </a:p>
          <a:p>
            <a:pPr marL="914400" lvl="1" indent="-317500" algn="l" rtl="0">
              <a:spcBef>
                <a:spcPts val="0"/>
              </a:spcBef>
              <a:spcAft>
                <a:spcPts val="0"/>
              </a:spcAft>
              <a:buSzPts val="1400"/>
              <a:buChar char="○"/>
            </a:pPr>
            <a:r>
              <a:rPr lang="ru"/>
              <a:t>Оценка качества модели</a:t>
            </a:r>
            <a:endParaRPr/>
          </a:p>
          <a:p>
            <a:pPr marL="457200" lvl="0" indent="-342900" algn="l" rtl="0">
              <a:spcBef>
                <a:spcPts val="0"/>
              </a:spcBef>
              <a:spcAft>
                <a:spcPts val="0"/>
              </a:spcAft>
              <a:buSzPts val="1800"/>
              <a:buChar char="●"/>
            </a:pPr>
            <a:r>
              <a:rPr lang="ru"/>
              <a:t>Алгоритм k ближайших соседей</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ru" sz="3600"/>
              <a:t>Примеры</a:t>
            </a:r>
            <a:endParaRPr sz="36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Пример: медицинская диагностика</a:t>
            </a:r>
            <a:endParaRPr/>
          </a:p>
        </p:txBody>
      </p:sp>
      <p:sp>
        <p:nvSpPr>
          <p:cNvPr id="371" name="Google Shape;371;p53"/>
          <p:cNvSpPr txBox="1">
            <a:spLocks noGrp="1"/>
          </p:cNvSpPr>
          <p:nvPr>
            <p:ph type="body" idx="1"/>
          </p:nvPr>
        </p:nvSpPr>
        <p:spPr>
          <a:xfrm>
            <a:off x="311700" y="1171600"/>
            <a:ext cx="8520600" cy="1023000"/>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ru" b="1"/>
              <a:t>Объект</a:t>
            </a:r>
            <a:r>
              <a:rPr lang="ru"/>
              <a:t> — пациент в определённый момент времени</a:t>
            </a:r>
            <a:endParaRPr/>
          </a:p>
          <a:p>
            <a:pPr marL="0" lvl="0" indent="0" algn="l" rtl="0">
              <a:lnSpc>
                <a:spcPct val="100000"/>
              </a:lnSpc>
              <a:spcBef>
                <a:spcPts val="1200"/>
              </a:spcBef>
              <a:spcAft>
                <a:spcPts val="1200"/>
              </a:spcAft>
              <a:buNone/>
            </a:pPr>
            <a:r>
              <a:rPr lang="ru" b="1"/>
              <a:t>Классы</a:t>
            </a:r>
            <a:r>
              <a:rPr lang="ru"/>
              <a:t> — болен ли человек данной болезнью (задача классификации)</a:t>
            </a:r>
            <a:endParaRPr/>
          </a:p>
        </p:txBody>
      </p:sp>
      <p:sp>
        <p:nvSpPr>
          <p:cNvPr id="372" name="Google Shape;372;p53"/>
          <p:cNvSpPr txBox="1"/>
          <p:nvPr/>
        </p:nvSpPr>
        <p:spPr>
          <a:xfrm>
            <a:off x="311750" y="2121425"/>
            <a:ext cx="8520600" cy="106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800" b="1">
                <a:solidFill>
                  <a:schemeClr val="dk1"/>
                </a:solidFill>
                <a:latin typeface="Old Standard TT"/>
                <a:ea typeface="Old Standard TT"/>
                <a:cs typeface="Old Standard TT"/>
                <a:sym typeface="Old Standard TT"/>
              </a:rPr>
              <a:t>Примеры признаков</a:t>
            </a:r>
            <a:r>
              <a:rPr lang="ru" sz="1800">
                <a:solidFill>
                  <a:schemeClr val="dk1"/>
                </a:solidFill>
                <a:latin typeface="Old Standard TT"/>
                <a:ea typeface="Old Standard TT"/>
                <a:cs typeface="Old Standard TT"/>
                <a:sym typeface="Old Standard TT"/>
              </a:rPr>
              <a:t>:</a:t>
            </a:r>
            <a:endParaRPr sz="1800">
              <a:solidFill>
                <a:schemeClr val="dk1"/>
              </a:solidFill>
              <a:latin typeface="Old Standard TT"/>
              <a:ea typeface="Old Standard TT"/>
              <a:cs typeface="Old Standard TT"/>
              <a:sym typeface="Old Standard TT"/>
            </a:endParaRPr>
          </a:p>
          <a:p>
            <a:pPr marL="457200" lvl="0" indent="-342900" algn="l" rtl="0">
              <a:spcBef>
                <a:spcPts val="0"/>
              </a:spcBef>
              <a:spcAft>
                <a:spcPts val="0"/>
              </a:spcAft>
              <a:buClr>
                <a:schemeClr val="dk1"/>
              </a:buClr>
              <a:buSzPts val="1800"/>
              <a:buFont typeface="Old Standard TT"/>
              <a:buChar char="●"/>
            </a:pPr>
            <a:r>
              <a:rPr lang="ru" sz="1800">
                <a:solidFill>
                  <a:schemeClr val="dk1"/>
                </a:solidFill>
                <a:latin typeface="Old Standard TT"/>
                <a:ea typeface="Old Standard TT"/>
                <a:cs typeface="Old Standard TT"/>
                <a:sym typeface="Old Standard TT"/>
              </a:rPr>
              <a:t>бинарные: пол, головная боль, слабость, тошнота</a:t>
            </a:r>
            <a:endParaRPr sz="1800">
              <a:solidFill>
                <a:schemeClr val="dk1"/>
              </a:solidFill>
              <a:latin typeface="Old Standard TT"/>
              <a:ea typeface="Old Standard TT"/>
              <a:cs typeface="Old Standard TT"/>
              <a:sym typeface="Old Standard TT"/>
            </a:endParaRPr>
          </a:p>
          <a:p>
            <a:pPr marL="457200" lvl="0" indent="-342900" algn="l" rtl="0">
              <a:spcBef>
                <a:spcPts val="0"/>
              </a:spcBef>
              <a:spcAft>
                <a:spcPts val="0"/>
              </a:spcAft>
              <a:buClr>
                <a:schemeClr val="dk1"/>
              </a:buClr>
              <a:buSzPts val="1800"/>
              <a:buFont typeface="Old Standard TT"/>
              <a:buChar char="●"/>
            </a:pPr>
            <a:r>
              <a:rPr lang="ru" sz="1800">
                <a:solidFill>
                  <a:schemeClr val="dk1"/>
                </a:solidFill>
                <a:latin typeface="Old Standard TT"/>
                <a:ea typeface="Old Standard TT"/>
                <a:cs typeface="Old Standard TT"/>
                <a:sym typeface="Old Standard TT"/>
              </a:rPr>
              <a:t>количественные: возраст, пульс, давление, результаты анализов, данные генной экспрессии</a:t>
            </a:r>
            <a:endParaRPr/>
          </a:p>
        </p:txBody>
      </p:sp>
      <p:sp>
        <p:nvSpPr>
          <p:cNvPr id="373" name="Google Shape;373;p53"/>
          <p:cNvSpPr txBox="1"/>
          <p:nvPr/>
        </p:nvSpPr>
        <p:spPr>
          <a:xfrm>
            <a:off x="311700" y="3447350"/>
            <a:ext cx="8520600" cy="12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800" b="1">
                <a:solidFill>
                  <a:schemeClr val="dk1"/>
                </a:solidFill>
                <a:latin typeface="Old Standard TT"/>
                <a:ea typeface="Old Standard TT"/>
                <a:cs typeface="Old Standard TT"/>
                <a:sym typeface="Old Standard TT"/>
              </a:rPr>
              <a:t>Особенности задачи</a:t>
            </a:r>
            <a:r>
              <a:rPr lang="ru" sz="1800">
                <a:solidFill>
                  <a:schemeClr val="dk1"/>
                </a:solidFill>
                <a:latin typeface="Old Standard TT"/>
                <a:ea typeface="Old Standard TT"/>
                <a:cs typeface="Old Standard TT"/>
                <a:sym typeface="Old Standard TT"/>
              </a:rPr>
              <a:t>:</a:t>
            </a:r>
            <a:endParaRPr sz="1800">
              <a:solidFill>
                <a:schemeClr val="dk1"/>
              </a:solidFill>
              <a:latin typeface="Old Standard TT"/>
              <a:ea typeface="Old Standard TT"/>
              <a:cs typeface="Old Standard TT"/>
              <a:sym typeface="Old Standard TT"/>
            </a:endParaRPr>
          </a:p>
          <a:p>
            <a:pPr marL="457200" lvl="0" indent="-342900" algn="l" rtl="0">
              <a:spcBef>
                <a:spcPts val="0"/>
              </a:spcBef>
              <a:spcAft>
                <a:spcPts val="0"/>
              </a:spcAft>
              <a:buClr>
                <a:schemeClr val="dk1"/>
              </a:buClr>
              <a:buSzPts val="1800"/>
              <a:buFont typeface="Old Standard TT"/>
              <a:buChar char="●"/>
            </a:pPr>
            <a:r>
              <a:rPr lang="ru" sz="1800">
                <a:solidFill>
                  <a:schemeClr val="dk1"/>
                </a:solidFill>
                <a:latin typeface="Old Standard TT"/>
                <a:ea typeface="Old Standard TT"/>
                <a:cs typeface="Old Standard TT"/>
                <a:sym typeface="Old Standard TT"/>
              </a:rPr>
              <a:t>пропуски в данных</a:t>
            </a:r>
            <a:endParaRPr sz="1800">
              <a:solidFill>
                <a:schemeClr val="dk1"/>
              </a:solidFill>
              <a:latin typeface="Old Standard TT"/>
              <a:ea typeface="Old Standard TT"/>
              <a:cs typeface="Old Standard TT"/>
              <a:sym typeface="Old Standard TT"/>
            </a:endParaRPr>
          </a:p>
          <a:p>
            <a:pPr marL="457200" lvl="0" indent="-342900" algn="l" rtl="0">
              <a:spcBef>
                <a:spcPts val="0"/>
              </a:spcBef>
              <a:spcAft>
                <a:spcPts val="0"/>
              </a:spcAft>
              <a:buClr>
                <a:schemeClr val="dk1"/>
              </a:buClr>
              <a:buSzPts val="1800"/>
              <a:buFont typeface="Old Standard TT"/>
              <a:buChar char="●"/>
            </a:pPr>
            <a:r>
              <a:rPr lang="ru" sz="1800">
                <a:solidFill>
                  <a:schemeClr val="dk1"/>
                </a:solidFill>
                <a:latin typeface="Old Standard TT"/>
                <a:ea typeface="Old Standard TT"/>
                <a:cs typeface="Old Standard TT"/>
                <a:sym typeface="Old Standard TT"/>
              </a:rPr>
              <a:t>нужен интерпретируемый алгоритм</a:t>
            </a:r>
            <a:endParaRPr sz="1800">
              <a:solidFill>
                <a:schemeClr val="dk1"/>
              </a:solidFill>
              <a:latin typeface="Old Standard TT"/>
              <a:ea typeface="Old Standard TT"/>
              <a:cs typeface="Old Standard TT"/>
              <a:sym typeface="Old Standard TT"/>
            </a:endParaRPr>
          </a:p>
          <a:p>
            <a:pPr marL="457200" lvl="0" indent="-342900" algn="l" rtl="0">
              <a:spcBef>
                <a:spcPts val="0"/>
              </a:spcBef>
              <a:spcAft>
                <a:spcPts val="0"/>
              </a:spcAft>
              <a:buClr>
                <a:schemeClr val="dk1"/>
              </a:buClr>
              <a:buSzPts val="1800"/>
              <a:buFont typeface="Old Standard TT"/>
              <a:buChar char="●"/>
            </a:pPr>
            <a:r>
              <a:rPr lang="ru" sz="1800">
                <a:solidFill>
                  <a:schemeClr val="dk1"/>
                </a:solidFill>
                <a:latin typeface="Old Standard TT"/>
                <a:ea typeface="Old Standard TT"/>
                <a:cs typeface="Old Standard TT"/>
                <a:sym typeface="Old Standard TT"/>
              </a:rPr>
              <a:t>нужна оценка вероятности исхода</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xEl>
                                              <p:pRg st="0" end="0"/>
                                            </p:txEl>
                                          </p:spTgt>
                                        </p:tgtEl>
                                        <p:attrNameLst>
                                          <p:attrName>style.visibility</p:attrName>
                                        </p:attrNameLst>
                                      </p:cBhvr>
                                      <p:to>
                                        <p:strVal val="visible"/>
                                      </p:to>
                                    </p:set>
                                    <p:animEffect transition="in" filter="fade">
                                      <p:cBhvr>
                                        <p:cTn id="7" dur="1000"/>
                                        <p:tgtEl>
                                          <p:spTgt spid="3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1">
                                            <p:txEl>
                                              <p:pRg st="1" end="1"/>
                                            </p:txEl>
                                          </p:spTgt>
                                        </p:tgtEl>
                                        <p:attrNameLst>
                                          <p:attrName>style.visibility</p:attrName>
                                        </p:attrNameLst>
                                      </p:cBhvr>
                                      <p:to>
                                        <p:strVal val="visible"/>
                                      </p:to>
                                    </p:set>
                                    <p:animEffect transition="in" filter="fade">
                                      <p:cBhvr>
                                        <p:cTn id="12" dur="1000"/>
                                        <p:tgtEl>
                                          <p:spTgt spid="3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2"/>
                                        </p:tgtEl>
                                        <p:attrNameLst>
                                          <p:attrName>style.visibility</p:attrName>
                                        </p:attrNameLst>
                                      </p:cBhvr>
                                      <p:to>
                                        <p:strVal val="visible"/>
                                      </p:to>
                                    </p:set>
                                    <p:animEffect transition="in" filter="fade">
                                      <p:cBhvr>
                                        <p:cTn id="17" dur="1000"/>
                                        <p:tgtEl>
                                          <p:spTgt spid="3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3"/>
                                        </p:tgtEl>
                                        <p:attrNameLst>
                                          <p:attrName>style.visibility</p:attrName>
                                        </p:attrNameLst>
                                      </p:cBhvr>
                                      <p:to>
                                        <p:strVal val="visible"/>
                                      </p:to>
                                    </p:set>
                                    <p:animEffect transition="in" filter="fade">
                                      <p:cBhvr>
                                        <p:cTn id="22" dur="1000"/>
                                        <p:tgtEl>
                                          <p:spTgt spid="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Пример: открытие нового ресторана </a:t>
            </a:r>
            <a:endParaRPr/>
          </a:p>
        </p:txBody>
      </p:sp>
      <p:sp>
        <p:nvSpPr>
          <p:cNvPr id="379" name="Google Shape;379;p54"/>
          <p:cNvSpPr txBox="1">
            <a:spLocks noGrp="1"/>
          </p:cNvSpPr>
          <p:nvPr>
            <p:ph type="body" idx="1"/>
          </p:nvPr>
        </p:nvSpPr>
        <p:spPr>
          <a:xfrm>
            <a:off x="311700" y="1171600"/>
            <a:ext cx="8520600" cy="1077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ru" b="1"/>
              <a:t>Объект</a:t>
            </a:r>
            <a:r>
              <a:rPr lang="ru"/>
              <a:t> — место для открытия нового ресторана</a:t>
            </a:r>
            <a:endParaRPr/>
          </a:p>
          <a:p>
            <a:pPr marL="0" lvl="0" indent="0" algn="l" rtl="0">
              <a:lnSpc>
                <a:spcPct val="100000"/>
              </a:lnSpc>
              <a:spcBef>
                <a:spcPts val="1200"/>
              </a:spcBef>
              <a:spcAft>
                <a:spcPts val="0"/>
              </a:spcAft>
              <a:buClr>
                <a:schemeClr val="dk1"/>
              </a:buClr>
              <a:buSzPts val="1100"/>
              <a:buFont typeface="Arial"/>
              <a:buNone/>
            </a:pPr>
            <a:r>
              <a:rPr lang="ru" b="1"/>
              <a:t>Цель предсказания </a:t>
            </a:r>
            <a:r>
              <a:rPr lang="ru"/>
              <a:t>— ожидаемая прибыль через год (задача регрессии)</a:t>
            </a:r>
            <a:endParaRPr/>
          </a:p>
          <a:p>
            <a:pPr marL="0" lvl="0" indent="0" algn="l" rtl="0">
              <a:spcBef>
                <a:spcPts val="1200"/>
              </a:spcBef>
              <a:spcAft>
                <a:spcPts val="1200"/>
              </a:spcAft>
              <a:buNone/>
            </a:pPr>
            <a:endParaRPr/>
          </a:p>
        </p:txBody>
      </p:sp>
      <p:sp>
        <p:nvSpPr>
          <p:cNvPr id="380" name="Google Shape;380;p54"/>
          <p:cNvSpPr txBox="1">
            <a:spLocks noGrp="1"/>
          </p:cNvSpPr>
          <p:nvPr>
            <p:ph type="body" idx="1"/>
          </p:nvPr>
        </p:nvSpPr>
        <p:spPr>
          <a:xfrm>
            <a:off x="311700" y="2121475"/>
            <a:ext cx="8520600" cy="1326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a:buNone/>
            </a:pPr>
            <a:r>
              <a:rPr lang="ru" b="1"/>
              <a:t>Примеры признаков</a:t>
            </a:r>
            <a:r>
              <a:rPr lang="ru"/>
              <a:t>:</a:t>
            </a:r>
            <a:endParaRPr/>
          </a:p>
          <a:p>
            <a:pPr marL="457200" lvl="0" indent="-342900" algn="l" rtl="0">
              <a:lnSpc>
                <a:spcPct val="100000"/>
              </a:lnSpc>
              <a:spcBef>
                <a:spcPts val="0"/>
              </a:spcBef>
              <a:spcAft>
                <a:spcPts val="0"/>
              </a:spcAft>
              <a:buSzPts val="1800"/>
              <a:buChar char="●"/>
            </a:pPr>
            <a:r>
              <a:rPr lang="ru"/>
              <a:t>количественные: демография, цены на недвижимость в округе, удалённость существующих ресторанов</a:t>
            </a:r>
            <a:endParaRPr/>
          </a:p>
          <a:p>
            <a:pPr marL="457200" lvl="0" indent="-342900" algn="l" rtl="0">
              <a:lnSpc>
                <a:spcPct val="100000"/>
              </a:lnSpc>
              <a:spcBef>
                <a:spcPts val="0"/>
              </a:spcBef>
              <a:spcAft>
                <a:spcPts val="0"/>
              </a:spcAft>
              <a:buSzPts val="1800"/>
              <a:buChar char="●"/>
            </a:pPr>
            <a:r>
              <a:rPr lang="ru"/>
              <a:t>категориальные: характеристики здания, окружающей местности</a:t>
            </a:r>
            <a:endParaRPr/>
          </a:p>
        </p:txBody>
      </p:sp>
      <p:sp>
        <p:nvSpPr>
          <p:cNvPr id="381" name="Google Shape;381;p54"/>
          <p:cNvSpPr txBox="1">
            <a:spLocks noGrp="1"/>
          </p:cNvSpPr>
          <p:nvPr>
            <p:ph type="body" idx="1"/>
          </p:nvPr>
        </p:nvSpPr>
        <p:spPr>
          <a:xfrm>
            <a:off x="311700" y="3447475"/>
            <a:ext cx="8520600" cy="1326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a:buNone/>
            </a:pPr>
            <a:r>
              <a:rPr lang="ru" b="1"/>
              <a:t>Особенности задачи</a:t>
            </a:r>
            <a:r>
              <a:rPr lang="ru"/>
              <a:t>:</a:t>
            </a:r>
            <a:endParaRPr/>
          </a:p>
          <a:p>
            <a:pPr marL="457200" marR="0" lvl="0" indent="-342900" algn="l" rtl="0">
              <a:lnSpc>
                <a:spcPct val="100000"/>
              </a:lnSpc>
              <a:spcBef>
                <a:spcPts val="0"/>
              </a:spcBef>
              <a:spcAft>
                <a:spcPts val="0"/>
              </a:spcAft>
              <a:buSzPts val="1800"/>
              <a:buChar char="●"/>
            </a:pPr>
            <a:r>
              <a:rPr lang="ru"/>
              <a:t>мало объектов, много признаков</a:t>
            </a:r>
            <a:endParaRPr/>
          </a:p>
          <a:p>
            <a:pPr marL="457200" marR="0" lvl="0" indent="-342900" algn="l" rtl="0">
              <a:lnSpc>
                <a:spcPct val="100000"/>
              </a:lnSpc>
              <a:spcBef>
                <a:spcPts val="0"/>
              </a:spcBef>
              <a:spcAft>
                <a:spcPts val="0"/>
              </a:spcAft>
              <a:buSzPts val="1800"/>
              <a:buChar char="●"/>
            </a:pPr>
            <a:r>
              <a:rPr lang="ru"/>
              <a:t>разнотипные признаки</a:t>
            </a:r>
            <a:endParaRPr/>
          </a:p>
          <a:p>
            <a:pPr marL="457200" marR="0" lvl="0" indent="-342900" algn="l" rtl="0">
              <a:lnSpc>
                <a:spcPct val="100000"/>
              </a:lnSpc>
              <a:spcBef>
                <a:spcPts val="0"/>
              </a:spcBef>
              <a:spcAft>
                <a:spcPts val="0"/>
              </a:spcAft>
              <a:buSzPts val="1800"/>
              <a:buChar char="●"/>
            </a:pPr>
            <a:r>
              <a:rPr lang="ru"/>
              <a:t>разнородные объекты, есть выбросы</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xEl>
                                              <p:pRg st="0" end="0"/>
                                            </p:txEl>
                                          </p:spTgt>
                                        </p:tgtEl>
                                        <p:attrNameLst>
                                          <p:attrName>style.visibility</p:attrName>
                                        </p:attrNameLst>
                                      </p:cBhvr>
                                      <p:to>
                                        <p:strVal val="visible"/>
                                      </p:to>
                                    </p:set>
                                    <p:animEffect transition="in" filter="fade">
                                      <p:cBhvr>
                                        <p:cTn id="7" dur="1000"/>
                                        <p:tgtEl>
                                          <p:spTgt spid="3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9">
                                            <p:txEl>
                                              <p:pRg st="1" end="1"/>
                                            </p:txEl>
                                          </p:spTgt>
                                        </p:tgtEl>
                                        <p:attrNameLst>
                                          <p:attrName>style.visibility</p:attrName>
                                        </p:attrNameLst>
                                      </p:cBhvr>
                                      <p:to>
                                        <p:strVal val="visible"/>
                                      </p:to>
                                    </p:set>
                                    <p:animEffect transition="in" filter="fade">
                                      <p:cBhvr>
                                        <p:cTn id="12" dur="1000"/>
                                        <p:tgtEl>
                                          <p:spTgt spid="3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9">
                                            <p:txEl>
                                              <p:pRg st="2" end="2"/>
                                            </p:txEl>
                                          </p:spTgt>
                                        </p:tgtEl>
                                        <p:attrNameLst>
                                          <p:attrName>style.visibility</p:attrName>
                                        </p:attrNameLst>
                                      </p:cBhvr>
                                      <p:to>
                                        <p:strVal val="visible"/>
                                      </p:to>
                                    </p:set>
                                    <p:animEffect transition="in" filter="fade">
                                      <p:cBhvr>
                                        <p:cTn id="17" dur="1000"/>
                                        <p:tgtEl>
                                          <p:spTgt spid="3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0"/>
                                        </p:tgtEl>
                                        <p:attrNameLst>
                                          <p:attrName>style.visibility</p:attrName>
                                        </p:attrNameLst>
                                      </p:cBhvr>
                                      <p:to>
                                        <p:strVal val="visible"/>
                                      </p:to>
                                    </p:set>
                                    <p:animEffect transition="in" filter="fade">
                                      <p:cBhvr>
                                        <p:cTn id="22" dur="1000"/>
                                        <p:tgtEl>
                                          <p:spTgt spid="3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1"/>
                                        </p:tgtEl>
                                        <p:attrNameLst>
                                          <p:attrName>style.visibility</p:attrName>
                                        </p:attrNameLst>
                                      </p:cBhvr>
                                      <p:to>
                                        <p:strVal val="visible"/>
                                      </p:to>
                                    </p:set>
                                    <p:animEffect transition="in" filter="fade">
                                      <p:cBhvr>
                                        <p:cTn id="27" dur="10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Пример: Avito Context Ad Clicking Prediction</a:t>
            </a:r>
            <a:endParaRPr/>
          </a:p>
        </p:txBody>
      </p:sp>
      <p:sp>
        <p:nvSpPr>
          <p:cNvPr id="387" name="Google Shape;387;p55"/>
          <p:cNvSpPr txBox="1">
            <a:spLocks noGrp="1"/>
          </p:cNvSpPr>
          <p:nvPr>
            <p:ph type="body" idx="1"/>
          </p:nvPr>
        </p:nvSpPr>
        <p:spPr>
          <a:xfrm>
            <a:off x="311700" y="1171600"/>
            <a:ext cx="8520600" cy="37386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a:buNone/>
            </a:pPr>
            <a:r>
              <a:rPr lang="ru" b="1"/>
              <a:t>Объект</a:t>
            </a:r>
            <a:r>
              <a:rPr lang="ru"/>
              <a:t> — тройка &lt;пользователь, запрос, баннер&gt;</a:t>
            </a:r>
            <a:endParaRPr/>
          </a:p>
          <a:p>
            <a:pPr marL="0" lvl="0" indent="0" algn="l" rtl="0">
              <a:lnSpc>
                <a:spcPct val="100000"/>
              </a:lnSpc>
              <a:spcBef>
                <a:spcPts val="1200"/>
              </a:spcBef>
              <a:spcAft>
                <a:spcPts val="0"/>
              </a:spcAft>
              <a:buClr>
                <a:schemeClr val="dk1"/>
              </a:buClr>
              <a:buSzPts val="1100"/>
              <a:buFont typeface="Arial"/>
              <a:buNone/>
            </a:pPr>
            <a:r>
              <a:rPr lang="ru" b="1"/>
              <a:t>Цель предсказания </a:t>
            </a:r>
            <a:r>
              <a:rPr lang="ru"/>
              <a:t>— кликнет ли пользователь по контекстной рекламе (задача классификации) </a:t>
            </a:r>
            <a:endParaRPr/>
          </a:p>
          <a:p>
            <a:pPr marL="0" lvl="0" indent="0" algn="l" rtl="0">
              <a:lnSpc>
                <a:spcPct val="100000"/>
              </a:lnSpc>
              <a:spcBef>
                <a:spcPts val="1200"/>
              </a:spcBef>
              <a:spcAft>
                <a:spcPts val="0"/>
              </a:spcAft>
              <a:buClr>
                <a:schemeClr val="dk1"/>
              </a:buClr>
              <a:buSzPts val="1100"/>
              <a:buFont typeface="Arial"/>
              <a:buNone/>
            </a:pPr>
            <a:r>
              <a:rPr lang="ru" b="1"/>
              <a:t>Примеры признаков</a:t>
            </a:r>
            <a:r>
              <a:rPr lang="ru"/>
              <a:t>:</a:t>
            </a:r>
            <a:endParaRPr/>
          </a:p>
          <a:p>
            <a:pPr marL="457200" lvl="0" indent="-342900" algn="l" rtl="0">
              <a:lnSpc>
                <a:spcPct val="100000"/>
              </a:lnSpc>
              <a:spcBef>
                <a:spcPts val="0"/>
              </a:spcBef>
              <a:spcAft>
                <a:spcPts val="0"/>
              </a:spcAft>
              <a:buSzPts val="1800"/>
              <a:buChar char="●"/>
            </a:pPr>
            <a:r>
              <a:rPr lang="ru"/>
              <a:t>действия пользователей на сайте</a:t>
            </a:r>
            <a:endParaRPr/>
          </a:p>
          <a:p>
            <a:pPr marL="457200" lvl="0" indent="-342900" algn="l" rtl="0">
              <a:lnSpc>
                <a:spcPct val="100000"/>
              </a:lnSpc>
              <a:spcBef>
                <a:spcPts val="0"/>
              </a:spcBef>
              <a:spcAft>
                <a:spcPts val="0"/>
              </a:spcAft>
              <a:buSzPts val="1800"/>
              <a:buChar char="●"/>
            </a:pPr>
            <a:r>
              <a:rPr lang="ru"/>
              <a:t>профиль пользователя</a:t>
            </a:r>
            <a:endParaRPr/>
          </a:p>
          <a:p>
            <a:pPr marL="457200" lvl="0" indent="-342900" algn="l" rtl="0">
              <a:lnSpc>
                <a:spcPct val="100000"/>
              </a:lnSpc>
              <a:spcBef>
                <a:spcPts val="0"/>
              </a:spcBef>
              <a:spcAft>
                <a:spcPts val="0"/>
              </a:spcAft>
              <a:buSzPts val="1800"/>
              <a:buChar char="●"/>
            </a:pPr>
            <a:r>
              <a:rPr lang="ru"/>
              <a:t>история показов и кликов другим пользователям</a:t>
            </a:r>
            <a:endParaRPr/>
          </a:p>
          <a:p>
            <a:pPr marL="0" lvl="0" indent="0" algn="l" rtl="0">
              <a:lnSpc>
                <a:spcPct val="100000"/>
              </a:lnSpc>
              <a:spcBef>
                <a:spcPts val="1200"/>
              </a:spcBef>
              <a:spcAft>
                <a:spcPts val="0"/>
              </a:spcAft>
              <a:buNone/>
            </a:pPr>
            <a:r>
              <a:rPr lang="ru" b="1"/>
              <a:t>Особенности задачи</a:t>
            </a:r>
            <a:r>
              <a:rPr lang="ru"/>
              <a:t>:</a:t>
            </a:r>
            <a:endParaRPr/>
          </a:p>
          <a:p>
            <a:pPr marL="457200" lvl="0" indent="-342900" algn="l" rtl="0">
              <a:lnSpc>
                <a:spcPct val="100000"/>
              </a:lnSpc>
              <a:spcBef>
                <a:spcPts val="0"/>
              </a:spcBef>
              <a:spcAft>
                <a:spcPts val="0"/>
              </a:spcAft>
              <a:buSzPts val="1800"/>
              <a:buChar char="●"/>
            </a:pPr>
            <a:r>
              <a:rPr lang="ru"/>
              <a:t>признаки надо придумывать</a:t>
            </a:r>
            <a:endParaRPr/>
          </a:p>
          <a:p>
            <a:pPr marL="457200" lvl="0" indent="-342900" algn="l" rtl="0">
              <a:lnSpc>
                <a:spcPct val="100000"/>
              </a:lnSpc>
              <a:spcBef>
                <a:spcPts val="0"/>
              </a:spcBef>
              <a:spcAft>
                <a:spcPts val="0"/>
              </a:spcAft>
              <a:buSzPts val="1800"/>
              <a:buChar char="●"/>
            </a:pPr>
            <a:r>
              <a:rPr lang="ru"/>
              <a:t>данных много</a:t>
            </a:r>
            <a:endParaRPr/>
          </a:p>
          <a:p>
            <a:pPr marL="457200" lvl="0" indent="-342900" algn="l" rtl="0">
              <a:lnSpc>
                <a:spcPct val="100000"/>
              </a:lnSpc>
              <a:spcBef>
                <a:spcPts val="0"/>
              </a:spcBef>
              <a:spcAft>
                <a:spcPts val="0"/>
              </a:spcAft>
              <a:buSzPts val="1800"/>
              <a:buChar char="●"/>
            </a:pPr>
            <a:r>
              <a:rPr lang="ru"/>
              <a:t>главный критерий качества — доход рекламной площадки</a:t>
            </a:r>
            <a:endParaRPr/>
          </a:p>
        </p:txBody>
      </p:sp>
      <p:pic>
        <p:nvPicPr>
          <p:cNvPr id="388" name="Google Shape;388;p55"/>
          <p:cNvPicPr preferRelativeResize="0"/>
          <p:nvPr/>
        </p:nvPicPr>
        <p:blipFill rotWithShape="1">
          <a:blip r:embed="rId3">
            <a:alphaModFix/>
          </a:blip>
          <a:srcRect l="2828" t="2276" r="1923"/>
          <a:stretch/>
        </p:blipFill>
        <p:spPr>
          <a:xfrm>
            <a:off x="6349450" y="2205450"/>
            <a:ext cx="2433725" cy="2028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7">
                                            <p:txEl>
                                              <p:pRg st="0" end="0"/>
                                            </p:txEl>
                                          </p:spTgt>
                                        </p:tgtEl>
                                        <p:attrNameLst>
                                          <p:attrName>style.visibility</p:attrName>
                                        </p:attrNameLst>
                                      </p:cBhvr>
                                      <p:to>
                                        <p:strVal val="visible"/>
                                      </p:to>
                                    </p:set>
                                    <p:animEffect transition="in" filter="fade">
                                      <p:cBhvr>
                                        <p:cTn id="7" dur="1000"/>
                                        <p:tgtEl>
                                          <p:spTgt spid="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7">
                                            <p:txEl>
                                              <p:pRg st="1" end="1"/>
                                            </p:txEl>
                                          </p:spTgt>
                                        </p:tgtEl>
                                        <p:attrNameLst>
                                          <p:attrName>style.visibility</p:attrName>
                                        </p:attrNameLst>
                                      </p:cBhvr>
                                      <p:to>
                                        <p:strVal val="visible"/>
                                      </p:to>
                                    </p:set>
                                    <p:animEffect transition="in" filter="fade">
                                      <p:cBhvr>
                                        <p:cTn id="12" dur="1000"/>
                                        <p:tgtEl>
                                          <p:spTgt spid="3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7">
                                            <p:txEl>
                                              <p:pRg st="2" end="2"/>
                                            </p:txEl>
                                          </p:spTgt>
                                        </p:tgtEl>
                                        <p:attrNameLst>
                                          <p:attrName>style.visibility</p:attrName>
                                        </p:attrNameLst>
                                      </p:cBhvr>
                                      <p:to>
                                        <p:strVal val="visible"/>
                                      </p:to>
                                    </p:set>
                                    <p:animEffect transition="in" filter="fade">
                                      <p:cBhvr>
                                        <p:cTn id="17" dur="1000"/>
                                        <p:tgtEl>
                                          <p:spTgt spid="3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7">
                                            <p:txEl>
                                              <p:pRg st="3" end="3"/>
                                            </p:txEl>
                                          </p:spTgt>
                                        </p:tgtEl>
                                        <p:attrNameLst>
                                          <p:attrName>style.visibility</p:attrName>
                                        </p:attrNameLst>
                                      </p:cBhvr>
                                      <p:to>
                                        <p:strVal val="visible"/>
                                      </p:to>
                                    </p:set>
                                    <p:animEffect transition="in" filter="fade">
                                      <p:cBhvr>
                                        <p:cTn id="22" dur="1000"/>
                                        <p:tgtEl>
                                          <p:spTgt spid="3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7">
                                            <p:txEl>
                                              <p:pRg st="4" end="4"/>
                                            </p:txEl>
                                          </p:spTgt>
                                        </p:tgtEl>
                                        <p:attrNameLst>
                                          <p:attrName>style.visibility</p:attrName>
                                        </p:attrNameLst>
                                      </p:cBhvr>
                                      <p:to>
                                        <p:strVal val="visible"/>
                                      </p:to>
                                    </p:set>
                                    <p:animEffect transition="in" filter="fade">
                                      <p:cBhvr>
                                        <p:cTn id="27" dur="1000"/>
                                        <p:tgtEl>
                                          <p:spTgt spid="3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7">
                                            <p:txEl>
                                              <p:pRg st="5" end="5"/>
                                            </p:txEl>
                                          </p:spTgt>
                                        </p:tgtEl>
                                        <p:attrNameLst>
                                          <p:attrName>style.visibility</p:attrName>
                                        </p:attrNameLst>
                                      </p:cBhvr>
                                      <p:to>
                                        <p:strVal val="visible"/>
                                      </p:to>
                                    </p:set>
                                    <p:animEffect transition="in" filter="fade">
                                      <p:cBhvr>
                                        <p:cTn id="32" dur="1000"/>
                                        <p:tgtEl>
                                          <p:spTgt spid="38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7">
                                            <p:txEl>
                                              <p:pRg st="6" end="6"/>
                                            </p:txEl>
                                          </p:spTgt>
                                        </p:tgtEl>
                                        <p:attrNameLst>
                                          <p:attrName>style.visibility</p:attrName>
                                        </p:attrNameLst>
                                      </p:cBhvr>
                                      <p:to>
                                        <p:strVal val="visible"/>
                                      </p:to>
                                    </p:set>
                                    <p:animEffect transition="in" filter="fade">
                                      <p:cBhvr>
                                        <p:cTn id="37" dur="1000"/>
                                        <p:tgtEl>
                                          <p:spTgt spid="38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7">
                                            <p:txEl>
                                              <p:pRg st="7" end="7"/>
                                            </p:txEl>
                                          </p:spTgt>
                                        </p:tgtEl>
                                        <p:attrNameLst>
                                          <p:attrName>style.visibility</p:attrName>
                                        </p:attrNameLst>
                                      </p:cBhvr>
                                      <p:to>
                                        <p:strVal val="visible"/>
                                      </p:to>
                                    </p:set>
                                    <p:animEffect transition="in" filter="fade">
                                      <p:cBhvr>
                                        <p:cTn id="42" dur="1000"/>
                                        <p:tgtEl>
                                          <p:spTgt spid="38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7">
                                            <p:txEl>
                                              <p:pRg st="8" end="8"/>
                                            </p:txEl>
                                          </p:spTgt>
                                        </p:tgtEl>
                                        <p:attrNameLst>
                                          <p:attrName>style.visibility</p:attrName>
                                        </p:attrNameLst>
                                      </p:cBhvr>
                                      <p:to>
                                        <p:strVal val="visible"/>
                                      </p:to>
                                    </p:set>
                                    <p:animEffect transition="in" filter="fade">
                                      <p:cBhvr>
                                        <p:cTn id="47" dur="1000"/>
                                        <p:tgtEl>
                                          <p:spTgt spid="38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87">
                                            <p:txEl>
                                              <p:pRg st="9" end="9"/>
                                            </p:txEl>
                                          </p:spTgt>
                                        </p:tgtEl>
                                        <p:attrNameLst>
                                          <p:attrName>style.visibility</p:attrName>
                                        </p:attrNameLst>
                                      </p:cBhvr>
                                      <p:to>
                                        <p:strVal val="visible"/>
                                      </p:to>
                                    </p:set>
                                    <p:animEffect transition="in" filter="fade">
                                      <p:cBhvr>
                                        <p:cTn id="52" dur="1000"/>
                                        <p:tgtEl>
                                          <p:spTgt spid="38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600"/>
              </a:spcAft>
              <a:buNone/>
            </a:pPr>
            <a:r>
              <a:rPr lang="ru"/>
              <a:t>Алгоритм k ближайших соседей</a:t>
            </a:r>
            <a:endParaRPr/>
          </a:p>
        </p:txBody>
      </p:sp>
      <p:pic>
        <p:nvPicPr>
          <p:cNvPr id="394" name="Google Shape;394;p56"/>
          <p:cNvPicPr preferRelativeResize="0"/>
          <p:nvPr/>
        </p:nvPicPr>
        <p:blipFill>
          <a:blip r:embed="rId3">
            <a:alphaModFix/>
          </a:blip>
          <a:stretch>
            <a:fillRect/>
          </a:stretch>
        </p:blipFill>
        <p:spPr>
          <a:xfrm>
            <a:off x="5250600" y="1367763"/>
            <a:ext cx="3729301" cy="2237575"/>
          </a:xfrm>
          <a:prstGeom prst="rect">
            <a:avLst/>
          </a:prstGeom>
          <a:noFill/>
          <a:ln>
            <a:noFill/>
          </a:ln>
        </p:spPr>
      </p:pic>
      <p:sp>
        <p:nvSpPr>
          <p:cNvPr id="395" name="Google Shape;395;p56"/>
          <p:cNvSpPr txBox="1"/>
          <p:nvPr/>
        </p:nvSpPr>
        <p:spPr>
          <a:xfrm>
            <a:off x="399575" y="1367775"/>
            <a:ext cx="4998300" cy="299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Old Standard TT"/>
              <a:buChar char="●"/>
            </a:pPr>
            <a:r>
              <a:rPr lang="ru" sz="1800">
                <a:solidFill>
                  <a:schemeClr val="dk1"/>
                </a:solidFill>
                <a:latin typeface="Old Standard TT"/>
                <a:ea typeface="Old Standard TT"/>
                <a:cs typeface="Old Standard TT"/>
                <a:sym typeface="Old Standard TT"/>
              </a:rPr>
              <a:t>Хотим предсказать класс объекта </a:t>
            </a:r>
            <a:r>
              <a:rPr lang="ru" sz="1800" i="1">
                <a:solidFill>
                  <a:schemeClr val="dk1"/>
                </a:solidFill>
                <a:latin typeface="Old Standard TT"/>
                <a:ea typeface="Old Standard TT"/>
                <a:cs typeface="Old Standard TT"/>
                <a:sym typeface="Old Standard TT"/>
              </a:rPr>
              <a:t>x</a:t>
            </a:r>
            <a:endParaRPr sz="1800" i="1">
              <a:solidFill>
                <a:schemeClr val="dk1"/>
              </a:solidFill>
              <a:latin typeface="Old Standard TT"/>
              <a:ea typeface="Old Standard TT"/>
              <a:cs typeface="Old Standard TT"/>
              <a:sym typeface="Old Standard TT"/>
            </a:endParaRPr>
          </a:p>
          <a:p>
            <a:pPr marL="457200" lvl="0" indent="-342900" algn="l" rtl="0">
              <a:lnSpc>
                <a:spcPct val="115000"/>
              </a:lnSpc>
              <a:spcBef>
                <a:spcPts val="0"/>
              </a:spcBef>
              <a:spcAft>
                <a:spcPts val="0"/>
              </a:spcAft>
              <a:buClr>
                <a:schemeClr val="dk1"/>
              </a:buClr>
              <a:buSzPts val="1800"/>
              <a:buFont typeface="Old Standard TT"/>
              <a:buChar char="●"/>
            </a:pPr>
            <a:r>
              <a:rPr lang="ru" sz="1800">
                <a:solidFill>
                  <a:schemeClr val="dk1"/>
                </a:solidFill>
                <a:latin typeface="Old Standard TT"/>
                <a:ea typeface="Old Standard TT"/>
                <a:cs typeface="Old Standard TT"/>
                <a:sym typeface="Old Standard TT"/>
              </a:rPr>
              <a:t>Находим </a:t>
            </a:r>
            <a:r>
              <a:rPr lang="ru" sz="1800" i="1">
                <a:solidFill>
                  <a:schemeClr val="dk1"/>
                </a:solidFill>
                <a:latin typeface="Old Standard TT"/>
                <a:ea typeface="Old Standard TT"/>
                <a:cs typeface="Old Standard TT"/>
                <a:sym typeface="Old Standard TT"/>
              </a:rPr>
              <a:t>k</a:t>
            </a:r>
            <a:r>
              <a:rPr lang="ru" sz="1800">
                <a:solidFill>
                  <a:schemeClr val="dk1"/>
                </a:solidFill>
                <a:latin typeface="Old Standard TT"/>
                <a:ea typeface="Old Standard TT"/>
                <a:cs typeface="Old Standard TT"/>
                <a:sym typeface="Old Standard TT"/>
              </a:rPr>
              <a:t> ближайших объектов из обучающей выборки </a:t>
            </a:r>
            <a:endParaRPr sz="1800">
              <a:solidFill>
                <a:schemeClr val="dk1"/>
              </a:solidFill>
              <a:latin typeface="Old Standard TT"/>
              <a:ea typeface="Old Standard TT"/>
              <a:cs typeface="Old Standard TT"/>
              <a:sym typeface="Old Standard TT"/>
            </a:endParaRPr>
          </a:p>
          <a:p>
            <a:pPr marL="457200" lvl="0" indent="-342900" algn="l" rtl="0">
              <a:lnSpc>
                <a:spcPct val="115000"/>
              </a:lnSpc>
              <a:spcBef>
                <a:spcPts val="0"/>
              </a:spcBef>
              <a:spcAft>
                <a:spcPts val="0"/>
              </a:spcAft>
              <a:buClr>
                <a:schemeClr val="dk1"/>
              </a:buClr>
              <a:buSzPts val="1800"/>
              <a:buFont typeface="Old Standard TT"/>
              <a:buChar char="●"/>
            </a:pPr>
            <a:r>
              <a:rPr lang="ru" sz="1800">
                <a:solidFill>
                  <a:schemeClr val="dk1"/>
                </a:solidFill>
                <a:latin typeface="Old Standard TT"/>
                <a:ea typeface="Old Standard TT"/>
                <a:cs typeface="Old Standard TT"/>
                <a:sym typeface="Old Standard TT"/>
              </a:rPr>
              <a:t>Предсказание = самый популярный класс среди соседей</a:t>
            </a:r>
            <a:endParaRPr sz="1800">
              <a:solidFill>
                <a:schemeClr val="dk1"/>
              </a:solidFill>
              <a:latin typeface="Old Standard TT"/>
              <a:ea typeface="Old Standard TT"/>
              <a:cs typeface="Old Standard TT"/>
              <a:sym typeface="Old Standard TT"/>
            </a:endParaRPr>
          </a:p>
          <a:p>
            <a:pPr marL="457200" lvl="0" indent="-342900" algn="l" rtl="0">
              <a:lnSpc>
                <a:spcPct val="115000"/>
              </a:lnSpc>
              <a:spcBef>
                <a:spcPts val="0"/>
              </a:spcBef>
              <a:spcAft>
                <a:spcPts val="0"/>
              </a:spcAft>
              <a:buClr>
                <a:schemeClr val="dk1"/>
              </a:buClr>
              <a:buSzPts val="1800"/>
              <a:buFont typeface="Old Standard TT"/>
              <a:buChar char="●"/>
            </a:pPr>
            <a:r>
              <a:rPr lang="ru" sz="1800">
                <a:solidFill>
                  <a:schemeClr val="dk1"/>
                </a:solidFill>
                <a:latin typeface="Old Standard TT"/>
                <a:ea typeface="Old Standard TT"/>
                <a:cs typeface="Old Standard TT"/>
                <a:sym typeface="Old Standard TT"/>
              </a:rPr>
              <a:t>Естественным образом обобщается на задачу регрессии</a:t>
            </a:r>
            <a:endParaRPr sz="1800">
              <a:solidFill>
                <a:schemeClr val="dk1"/>
              </a:solidFill>
              <a:latin typeface="Old Standard TT"/>
              <a:ea typeface="Old Standard TT"/>
              <a:cs typeface="Old Standard TT"/>
              <a:sym typeface="Old Standard TT"/>
            </a:endParaRPr>
          </a:p>
          <a:p>
            <a:pPr marL="0" lvl="0" indent="0" algn="l" rtl="0">
              <a:spcBef>
                <a:spcPts val="1600"/>
              </a:spcBef>
              <a:spcAft>
                <a:spcPts val="0"/>
              </a:spcAft>
              <a:buNone/>
            </a:pPr>
            <a:endParaRPr>
              <a:latin typeface="Old Standard TT"/>
              <a:ea typeface="Old Standard TT"/>
              <a:cs typeface="Old Standard TT"/>
              <a:sym typeface="Old Standard T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Напоминание в конце лекции</a:t>
            </a:r>
            <a:endParaRPr/>
          </a:p>
        </p:txBody>
      </p:sp>
      <p:sp>
        <p:nvSpPr>
          <p:cNvPr id="401" name="Google Shape;401;p5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ru" dirty="0"/>
              <a:t>Задача машинного обучения, train/test</a:t>
            </a:r>
            <a:endParaRPr dirty="0"/>
          </a:p>
          <a:p>
            <a:pPr marL="457200" lvl="0" indent="-342900" algn="l" rtl="0">
              <a:spcBef>
                <a:spcPts val="0"/>
              </a:spcBef>
              <a:spcAft>
                <a:spcPts val="0"/>
              </a:spcAft>
              <a:buSzPts val="1800"/>
              <a:buChar char="●"/>
            </a:pPr>
            <a:r>
              <a:rPr lang="ru"/>
              <a:t>Признаки, виды признаков: численные, бинарные, категориальные</a:t>
            </a:r>
            <a:endParaRPr dirty="0"/>
          </a:p>
          <a:p>
            <a:pPr marL="457200" lvl="0" indent="-342900" algn="l" rtl="0">
              <a:spcBef>
                <a:spcPts val="0"/>
              </a:spcBef>
              <a:spcAft>
                <a:spcPts val="0"/>
              </a:spcAft>
              <a:buSzPts val="1800"/>
              <a:buChar char="●"/>
            </a:pPr>
            <a:r>
              <a:rPr lang="ru" dirty="0"/>
              <a:t>Классификация и регрессия</a:t>
            </a:r>
            <a:endParaRPr dirty="0"/>
          </a:p>
          <a:p>
            <a:pPr marL="457200" lvl="0" indent="-342900" algn="l" rtl="0">
              <a:spcBef>
                <a:spcPts val="0"/>
              </a:spcBef>
              <a:spcAft>
                <a:spcPts val="0"/>
              </a:spcAft>
              <a:buSzPts val="1800"/>
              <a:buChar char="●"/>
            </a:pPr>
            <a:r>
              <a:rPr lang="ru" dirty="0"/>
              <a:t>Переобучение</a:t>
            </a:r>
            <a:endParaRPr dirty="0"/>
          </a:p>
          <a:p>
            <a:pPr marL="457200" lvl="0" indent="-342900" algn="l" rtl="0">
              <a:spcBef>
                <a:spcPts val="0"/>
              </a:spcBef>
              <a:spcAft>
                <a:spcPts val="0"/>
              </a:spcAft>
              <a:buSzPts val="1800"/>
              <a:buChar char="●"/>
            </a:pPr>
            <a:r>
              <a:rPr lang="ru" dirty="0"/>
              <a:t>Функционалы качества модели</a:t>
            </a:r>
            <a:endParaRPr dirty="0"/>
          </a:p>
          <a:p>
            <a:pPr marL="457200" lvl="0" indent="-342900" algn="l" rtl="0">
              <a:spcBef>
                <a:spcPts val="0"/>
              </a:spcBef>
              <a:spcAft>
                <a:spcPts val="0"/>
              </a:spcAft>
              <a:buSzPts val="1800"/>
              <a:buChar char="●"/>
            </a:pPr>
            <a:r>
              <a:rPr lang="ru" dirty="0"/>
              <a:t>Алгоритм k ближайших соседей</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ru" sz="3600"/>
              <a:t>Зачем нам анализ данных?</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152400" y="152400"/>
            <a:ext cx="4762500" cy="3171825"/>
          </a:xfrm>
          <a:prstGeom prst="rect">
            <a:avLst/>
          </a:prstGeom>
          <a:noFill/>
          <a:ln>
            <a:noFill/>
          </a:ln>
        </p:spPr>
      </p:pic>
      <p:pic>
        <p:nvPicPr>
          <p:cNvPr id="83" name="Google Shape;83;p17"/>
          <p:cNvPicPr preferRelativeResize="0"/>
          <p:nvPr/>
        </p:nvPicPr>
        <p:blipFill>
          <a:blip r:embed="rId4">
            <a:alphaModFix/>
          </a:blip>
          <a:stretch>
            <a:fillRect/>
          </a:stretch>
        </p:blipFill>
        <p:spPr>
          <a:xfrm>
            <a:off x="5079850" y="152400"/>
            <a:ext cx="3038475" cy="1971675"/>
          </a:xfrm>
          <a:prstGeom prst="rect">
            <a:avLst/>
          </a:prstGeom>
          <a:noFill/>
          <a:ln>
            <a:noFill/>
          </a:ln>
        </p:spPr>
      </p:pic>
      <p:pic>
        <p:nvPicPr>
          <p:cNvPr id="84" name="Google Shape;84;p17"/>
          <p:cNvPicPr preferRelativeResize="0"/>
          <p:nvPr/>
        </p:nvPicPr>
        <p:blipFill>
          <a:blip r:embed="rId5">
            <a:alphaModFix/>
          </a:blip>
          <a:stretch>
            <a:fillRect/>
          </a:stretch>
        </p:blipFill>
        <p:spPr>
          <a:xfrm>
            <a:off x="5067300" y="2276475"/>
            <a:ext cx="3924299" cy="262584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8"/>
          <p:cNvPicPr preferRelativeResize="0"/>
          <p:nvPr/>
        </p:nvPicPr>
        <p:blipFill rotWithShape="1">
          <a:blip r:embed="rId3">
            <a:alphaModFix/>
          </a:blip>
          <a:srcRect l="27736" t="44362" r="15728" b="31476"/>
          <a:stretch/>
        </p:blipFill>
        <p:spPr>
          <a:xfrm>
            <a:off x="0" y="62725"/>
            <a:ext cx="5690876" cy="1367426"/>
          </a:xfrm>
          <a:prstGeom prst="rect">
            <a:avLst/>
          </a:prstGeom>
          <a:noFill/>
          <a:ln>
            <a:noFill/>
          </a:ln>
        </p:spPr>
      </p:pic>
      <p:pic>
        <p:nvPicPr>
          <p:cNvPr id="90" name="Google Shape;90;p18"/>
          <p:cNvPicPr preferRelativeResize="0"/>
          <p:nvPr/>
        </p:nvPicPr>
        <p:blipFill rotWithShape="1">
          <a:blip r:embed="rId4">
            <a:alphaModFix/>
          </a:blip>
          <a:srcRect l="27077" t="33441" r="28225" b="13561"/>
          <a:stretch/>
        </p:blipFill>
        <p:spPr>
          <a:xfrm>
            <a:off x="5041750" y="0"/>
            <a:ext cx="4102252" cy="2734825"/>
          </a:xfrm>
          <a:prstGeom prst="rect">
            <a:avLst/>
          </a:prstGeom>
          <a:noFill/>
          <a:ln>
            <a:noFill/>
          </a:ln>
        </p:spPr>
      </p:pic>
      <p:pic>
        <p:nvPicPr>
          <p:cNvPr id="91" name="Google Shape;91;p18"/>
          <p:cNvPicPr preferRelativeResize="0"/>
          <p:nvPr/>
        </p:nvPicPr>
        <p:blipFill rotWithShape="1">
          <a:blip r:embed="rId5">
            <a:alphaModFix/>
          </a:blip>
          <a:srcRect l="3136" t="37141" r="35950" b="20463"/>
          <a:stretch/>
        </p:blipFill>
        <p:spPr>
          <a:xfrm>
            <a:off x="75275" y="1530499"/>
            <a:ext cx="4740676" cy="1855031"/>
          </a:xfrm>
          <a:prstGeom prst="rect">
            <a:avLst/>
          </a:prstGeom>
          <a:noFill/>
          <a:ln>
            <a:noFill/>
          </a:ln>
        </p:spPr>
      </p:pic>
      <p:pic>
        <p:nvPicPr>
          <p:cNvPr id="92" name="Google Shape;92;p18"/>
          <p:cNvPicPr preferRelativeResize="0"/>
          <p:nvPr/>
        </p:nvPicPr>
        <p:blipFill rotWithShape="1">
          <a:blip r:embed="rId6">
            <a:alphaModFix/>
          </a:blip>
          <a:srcRect l="13396" t="17207" r="73964" b="5869"/>
          <a:stretch/>
        </p:blipFill>
        <p:spPr>
          <a:xfrm>
            <a:off x="7998400" y="1430150"/>
            <a:ext cx="1042623" cy="3567725"/>
          </a:xfrm>
          <a:prstGeom prst="rect">
            <a:avLst/>
          </a:prstGeom>
          <a:noFill/>
          <a:ln>
            <a:noFill/>
          </a:ln>
        </p:spPr>
      </p:pic>
      <p:pic>
        <p:nvPicPr>
          <p:cNvPr id="93" name="Google Shape;93;p18"/>
          <p:cNvPicPr preferRelativeResize="0"/>
          <p:nvPr/>
        </p:nvPicPr>
        <p:blipFill rotWithShape="1">
          <a:blip r:embed="rId7">
            <a:alphaModFix/>
          </a:blip>
          <a:srcRect l="67672" t="52747" r="15516" b="42128"/>
          <a:stretch/>
        </p:blipFill>
        <p:spPr>
          <a:xfrm>
            <a:off x="263450" y="3951725"/>
            <a:ext cx="3888975" cy="666499"/>
          </a:xfrm>
          <a:prstGeom prst="rect">
            <a:avLst/>
          </a:prstGeom>
          <a:noFill/>
          <a:ln>
            <a:noFill/>
          </a:ln>
        </p:spPr>
      </p:pic>
      <p:pic>
        <p:nvPicPr>
          <p:cNvPr id="94" name="Google Shape;94;p18"/>
          <p:cNvPicPr preferRelativeResize="0"/>
          <p:nvPr/>
        </p:nvPicPr>
        <p:blipFill rotWithShape="1">
          <a:blip r:embed="rId8">
            <a:alphaModFix/>
          </a:blip>
          <a:srcRect l="1249" t="16107" r="82561" b="73399"/>
          <a:stretch/>
        </p:blipFill>
        <p:spPr>
          <a:xfrm>
            <a:off x="5187300" y="3385525"/>
            <a:ext cx="2139026" cy="779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9"/>
          <p:cNvPicPr preferRelativeResize="0"/>
          <p:nvPr/>
        </p:nvPicPr>
        <p:blipFill>
          <a:blip r:embed="rId3">
            <a:alphaModFix/>
          </a:blip>
          <a:stretch>
            <a:fillRect/>
          </a:stretch>
        </p:blipFill>
        <p:spPr>
          <a:xfrm>
            <a:off x="152400" y="152400"/>
            <a:ext cx="2406800" cy="4284701"/>
          </a:xfrm>
          <a:prstGeom prst="rect">
            <a:avLst/>
          </a:prstGeom>
          <a:noFill/>
          <a:ln>
            <a:noFill/>
          </a:ln>
        </p:spPr>
      </p:pic>
      <p:pic>
        <p:nvPicPr>
          <p:cNvPr id="100" name="Google Shape;100;p19"/>
          <p:cNvPicPr preferRelativeResize="0"/>
          <p:nvPr/>
        </p:nvPicPr>
        <p:blipFill>
          <a:blip r:embed="rId4">
            <a:alphaModFix/>
          </a:blip>
          <a:stretch>
            <a:fillRect/>
          </a:stretch>
        </p:blipFill>
        <p:spPr>
          <a:xfrm>
            <a:off x="2711600" y="152400"/>
            <a:ext cx="6279999" cy="2389130"/>
          </a:xfrm>
          <a:prstGeom prst="rect">
            <a:avLst/>
          </a:prstGeom>
          <a:noFill/>
          <a:ln>
            <a:noFill/>
          </a:ln>
        </p:spPr>
      </p:pic>
      <p:pic>
        <p:nvPicPr>
          <p:cNvPr id="101" name="Google Shape;101;p19"/>
          <p:cNvPicPr preferRelativeResize="0"/>
          <p:nvPr/>
        </p:nvPicPr>
        <p:blipFill>
          <a:blip r:embed="rId5">
            <a:alphaModFix/>
          </a:blip>
          <a:stretch>
            <a:fillRect/>
          </a:stretch>
        </p:blipFill>
        <p:spPr>
          <a:xfrm>
            <a:off x="3435613" y="2693930"/>
            <a:ext cx="4831978" cy="229717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20"/>
          <p:cNvPicPr preferRelativeResize="0"/>
          <p:nvPr/>
        </p:nvPicPr>
        <p:blipFill>
          <a:blip r:embed="rId3">
            <a:alphaModFix/>
          </a:blip>
          <a:stretch>
            <a:fillRect/>
          </a:stretch>
        </p:blipFill>
        <p:spPr>
          <a:xfrm>
            <a:off x="2341688" y="0"/>
            <a:ext cx="4460623" cy="5143501"/>
          </a:xfrm>
          <a:prstGeom prst="rect">
            <a:avLst/>
          </a:prstGeom>
          <a:noFill/>
          <a:ln>
            <a:noFill/>
          </a:ln>
        </p:spPr>
      </p:pic>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2155</Words>
  <Application>Microsoft Macintosh PowerPoint</Application>
  <PresentationFormat>On-screen Show (16:9)</PresentationFormat>
  <Paragraphs>296</Paragraphs>
  <Slides>45</Slides>
  <Notes>45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45</vt:i4>
      </vt:variant>
    </vt:vector>
  </HeadingPairs>
  <TitlesOfParts>
    <vt:vector size="48" baseType="lpstr">
      <vt:lpstr>Arial</vt:lpstr>
      <vt:lpstr>Old Standard TT</vt:lpstr>
      <vt:lpstr>Paperback</vt:lpstr>
      <vt:lpstr>Введение в машинное обучение</vt:lpstr>
      <vt:lpstr>Репозиторий курса</vt:lpstr>
      <vt:lpstr>План занятий</vt:lpstr>
      <vt:lpstr>План лекции</vt:lpstr>
      <vt:lpstr>Зачем нам анализ данных?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Искусственный интеллект</vt:lpstr>
      <vt:lpstr>Искусственный интеллект</vt:lpstr>
      <vt:lpstr>Основные понятия машинного обучения</vt:lpstr>
      <vt:lpstr>Пример: оцените стоимость ноутбука </vt:lpstr>
      <vt:lpstr>Пример: оцените стоимость ноутбука </vt:lpstr>
      <vt:lpstr>Пример: оцените стоимость ноутбука </vt:lpstr>
      <vt:lpstr>PowerPoint Presentation</vt:lpstr>
      <vt:lpstr>PowerPoint Presentation</vt:lpstr>
      <vt:lpstr>PowerPoint Presentation</vt:lpstr>
      <vt:lpstr>Как задаются объекты. Признаковое описание</vt:lpstr>
      <vt:lpstr>PowerPoint Presentation</vt:lpstr>
      <vt:lpstr>Задачи машинного обучения</vt:lpstr>
      <vt:lpstr>Классификация vs Регрессия</vt:lpstr>
      <vt:lpstr>Задачи машинного обучения</vt:lpstr>
      <vt:lpstr>Переобучение</vt:lpstr>
      <vt:lpstr>Пример: один признак</vt:lpstr>
      <vt:lpstr>Пример: один признак</vt:lpstr>
      <vt:lpstr>Пример: один признак</vt:lpstr>
      <vt:lpstr>Пример: один признак</vt:lpstr>
      <vt:lpstr>Многочлен степени 2</vt:lpstr>
      <vt:lpstr>Многочлен степени 4</vt:lpstr>
      <vt:lpstr>Многочлен степени 6</vt:lpstr>
      <vt:lpstr>Переобучение</vt:lpstr>
      <vt:lpstr>Фреймворк машинного обучения</vt:lpstr>
      <vt:lpstr>Фреймворк машинного обучения</vt:lpstr>
      <vt:lpstr>Функционалы качества</vt:lpstr>
      <vt:lpstr>Примеры</vt:lpstr>
      <vt:lpstr>Пример: медицинская диагностика</vt:lpstr>
      <vt:lpstr>Пример: открытие нового ресторана </vt:lpstr>
      <vt:lpstr>Пример: Avito Context Ad Clicking Prediction</vt:lpstr>
      <vt:lpstr>Алгоритм k ближайших соседей</vt:lpstr>
      <vt:lpstr>Напоминание в конце лекции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Введение в машинное обучение</dc:title>
  <cp:lastModifiedBy>Veselyev Aleksandr</cp:lastModifiedBy>
  <cp:revision>1</cp:revision>
  <dcterms:modified xsi:type="dcterms:W3CDTF">2021-12-02T04:06:19Z</dcterms:modified>
</cp:coreProperties>
</file>